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
  </p:notesMasterIdLst>
  <p:sldIdLst>
    <p:sldId id="257" r:id="rId2"/>
    <p:sldId id="258" r:id="rId3"/>
  </p:sldIdLst>
  <p:sldSz cx="512064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9F10"/>
    <a:srgbClr val="012342"/>
    <a:srgbClr val="022342"/>
    <a:srgbClr val="AE9142"/>
    <a:srgbClr val="0C23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50"/>
  </p:normalViewPr>
  <p:slideViewPr>
    <p:cSldViewPr snapToGrid="0" snapToObjects="1">
      <p:cViewPr>
        <p:scale>
          <a:sx n="11" d="100"/>
          <a:sy n="11" d="100"/>
        </p:scale>
        <p:origin x="3032" y="1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492BB7-1185-3249-8AEE-D74BC6C7EEA5}" type="datetimeFigureOut">
              <a:rPr lang="en-US" smtClean="0"/>
              <a:t>4/21/22</a:t>
            </a:fld>
            <a:endParaRPr lang="en-US"/>
          </a:p>
        </p:txBody>
      </p:sp>
      <p:sp>
        <p:nvSpPr>
          <p:cNvPr id="4" name="Slide Image Placeholder 3"/>
          <p:cNvSpPr>
            <a:spLocks noGrp="1" noRot="1" noChangeAspect="1"/>
          </p:cNvSpPr>
          <p:nvPr>
            <p:ph type="sldImg" idx="2"/>
          </p:nvPr>
        </p:nvSpPr>
        <p:spPr>
          <a:xfrm>
            <a:off x="1028700" y="1143000"/>
            <a:ext cx="48006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57F56E-5088-B44C-BD7E-F5DBFCB48E68}" type="slidenum">
              <a:rPr lang="en-US" smtClean="0"/>
              <a:t>‹#›</a:t>
            </a:fld>
            <a:endParaRPr lang="en-US"/>
          </a:p>
        </p:txBody>
      </p:sp>
    </p:spTree>
    <p:extLst>
      <p:ext uri="{BB962C8B-B14F-4D97-AF65-F5344CB8AC3E}">
        <p14:creationId xmlns:p14="http://schemas.microsoft.com/office/powerpoint/2010/main" val="3103739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57F56E-5088-B44C-BD7E-F5DBFCB48E68}" type="slidenum">
              <a:rPr lang="en-US" smtClean="0"/>
              <a:t>1</a:t>
            </a:fld>
            <a:endParaRPr lang="en-US"/>
          </a:p>
        </p:txBody>
      </p:sp>
    </p:spTree>
    <p:extLst>
      <p:ext uri="{BB962C8B-B14F-4D97-AF65-F5344CB8AC3E}">
        <p14:creationId xmlns:p14="http://schemas.microsoft.com/office/powerpoint/2010/main" val="2002365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5387342"/>
            <a:ext cx="3840480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6400800" y="17289782"/>
            <a:ext cx="384048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FCB7BF-89F0-1249-A7A6-28F8109B52B6}" type="datetimeFigureOut">
              <a:rPr lang="en-US" smtClean="0"/>
              <a:t>4/21/22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B6BB4-8E78-1045-A8CE-800ED667D1C3}" type="slidenum">
              <a:rPr lang="en-US" smtClean="0"/>
              <a:t>‹#›</a:t>
            </a:fld>
            <a:endParaRPr lang="en-US"/>
          </a:p>
        </p:txBody>
      </p:sp>
    </p:spTree>
    <p:extLst>
      <p:ext uri="{BB962C8B-B14F-4D97-AF65-F5344CB8AC3E}">
        <p14:creationId xmlns:p14="http://schemas.microsoft.com/office/powerpoint/2010/main" val="546127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CB7BF-89F0-1249-A7A6-28F8109B52B6}" type="datetimeFigureOut">
              <a:rPr lang="en-US" smtClean="0"/>
              <a:t>4/21/22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B6BB4-8E78-1045-A8CE-800ED667D1C3}" type="slidenum">
              <a:rPr lang="en-US" smtClean="0"/>
              <a:t>‹#›</a:t>
            </a:fld>
            <a:endParaRPr lang="en-US"/>
          </a:p>
        </p:txBody>
      </p:sp>
    </p:spTree>
    <p:extLst>
      <p:ext uri="{BB962C8B-B14F-4D97-AF65-F5344CB8AC3E}">
        <p14:creationId xmlns:p14="http://schemas.microsoft.com/office/powerpoint/2010/main" val="1632349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752600"/>
            <a:ext cx="1104138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520440" y="1752600"/>
            <a:ext cx="3248406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CB7BF-89F0-1249-A7A6-28F8109B52B6}" type="datetimeFigureOut">
              <a:rPr lang="en-US" smtClean="0"/>
              <a:t>4/21/22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B6BB4-8E78-1045-A8CE-800ED667D1C3}" type="slidenum">
              <a:rPr lang="en-US" smtClean="0"/>
              <a:t>‹#›</a:t>
            </a:fld>
            <a:endParaRPr lang="en-US"/>
          </a:p>
        </p:txBody>
      </p:sp>
    </p:spTree>
    <p:extLst>
      <p:ext uri="{BB962C8B-B14F-4D97-AF65-F5344CB8AC3E}">
        <p14:creationId xmlns:p14="http://schemas.microsoft.com/office/powerpoint/2010/main" val="2556386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CB7BF-89F0-1249-A7A6-28F8109B52B6}" type="datetimeFigureOut">
              <a:rPr lang="en-US" smtClean="0"/>
              <a:t>4/21/22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B6BB4-8E78-1045-A8CE-800ED667D1C3}" type="slidenum">
              <a:rPr lang="en-US" smtClean="0"/>
              <a:t>‹#›</a:t>
            </a:fld>
            <a:endParaRPr lang="en-US"/>
          </a:p>
        </p:txBody>
      </p:sp>
    </p:spTree>
    <p:extLst>
      <p:ext uri="{BB962C8B-B14F-4D97-AF65-F5344CB8AC3E}">
        <p14:creationId xmlns:p14="http://schemas.microsoft.com/office/powerpoint/2010/main" val="208908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8206745"/>
            <a:ext cx="4416552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3493770" y="22029425"/>
            <a:ext cx="44165520" cy="7200898"/>
          </a:xfrm>
        </p:spPr>
        <p:txBody>
          <a:bodyPr/>
          <a:lstStyle>
            <a:lvl1pPr marL="0" indent="0">
              <a:buNone/>
              <a:defRPr sz="10080">
                <a:solidFill>
                  <a:schemeClr val="tx1">
                    <a:tint val="75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FCB7BF-89F0-1249-A7A6-28F8109B52B6}" type="datetimeFigureOut">
              <a:rPr lang="en-US" smtClean="0"/>
              <a:t>4/21/22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B6BB4-8E78-1045-A8CE-800ED667D1C3}" type="slidenum">
              <a:rPr lang="en-US" smtClean="0"/>
              <a:t>‹#›</a:t>
            </a:fld>
            <a:endParaRPr lang="en-US"/>
          </a:p>
        </p:txBody>
      </p:sp>
    </p:spTree>
    <p:extLst>
      <p:ext uri="{BB962C8B-B14F-4D97-AF65-F5344CB8AC3E}">
        <p14:creationId xmlns:p14="http://schemas.microsoft.com/office/powerpoint/2010/main" val="2149828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520440" y="8763000"/>
            <a:ext cx="2176272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5923240" y="8763000"/>
            <a:ext cx="2176272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FCB7BF-89F0-1249-A7A6-28F8109B52B6}" type="datetimeFigureOut">
              <a:rPr lang="en-US" smtClean="0"/>
              <a:t>4/21/22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6B6BB4-8E78-1045-A8CE-800ED667D1C3}" type="slidenum">
              <a:rPr lang="en-US" smtClean="0"/>
              <a:t>‹#›</a:t>
            </a:fld>
            <a:endParaRPr lang="en-US"/>
          </a:p>
        </p:txBody>
      </p:sp>
    </p:spTree>
    <p:extLst>
      <p:ext uri="{BB962C8B-B14F-4D97-AF65-F5344CB8AC3E}">
        <p14:creationId xmlns:p14="http://schemas.microsoft.com/office/powerpoint/2010/main" val="1835529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752603"/>
            <a:ext cx="4416552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527112" y="8069582"/>
            <a:ext cx="21662705"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4" name="Content Placeholder 3"/>
          <p:cNvSpPr>
            <a:spLocks noGrp="1"/>
          </p:cNvSpPr>
          <p:nvPr>
            <p:ph sz="half" idx="2"/>
          </p:nvPr>
        </p:nvSpPr>
        <p:spPr>
          <a:xfrm>
            <a:off x="3527112" y="12024360"/>
            <a:ext cx="21662705"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5923240" y="8069582"/>
            <a:ext cx="21769390"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6" name="Content Placeholder 5"/>
          <p:cNvSpPr>
            <a:spLocks noGrp="1"/>
          </p:cNvSpPr>
          <p:nvPr>
            <p:ph sz="quarter" idx="4"/>
          </p:nvPr>
        </p:nvSpPr>
        <p:spPr>
          <a:xfrm>
            <a:off x="25923240" y="12024360"/>
            <a:ext cx="21769390"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FCB7BF-89F0-1249-A7A6-28F8109B52B6}" type="datetimeFigureOut">
              <a:rPr lang="en-US" smtClean="0"/>
              <a:t>4/21/22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6B6BB4-8E78-1045-A8CE-800ED667D1C3}" type="slidenum">
              <a:rPr lang="en-US" smtClean="0"/>
              <a:t>‹#›</a:t>
            </a:fld>
            <a:endParaRPr lang="en-US"/>
          </a:p>
        </p:txBody>
      </p:sp>
    </p:spTree>
    <p:extLst>
      <p:ext uri="{BB962C8B-B14F-4D97-AF65-F5344CB8AC3E}">
        <p14:creationId xmlns:p14="http://schemas.microsoft.com/office/powerpoint/2010/main" val="2962851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FCB7BF-89F0-1249-A7A6-28F8109B52B6}" type="datetimeFigureOut">
              <a:rPr lang="en-US" smtClean="0"/>
              <a:t>4/21/22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6B6BB4-8E78-1045-A8CE-800ED667D1C3}" type="slidenum">
              <a:rPr lang="en-US" smtClean="0"/>
              <a:t>‹#›</a:t>
            </a:fld>
            <a:endParaRPr lang="en-US"/>
          </a:p>
        </p:txBody>
      </p:sp>
    </p:spTree>
    <p:extLst>
      <p:ext uri="{BB962C8B-B14F-4D97-AF65-F5344CB8AC3E}">
        <p14:creationId xmlns:p14="http://schemas.microsoft.com/office/powerpoint/2010/main" val="180976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FCB7BF-89F0-1249-A7A6-28F8109B52B6}" type="datetimeFigureOut">
              <a:rPr lang="en-US" smtClean="0"/>
              <a:t>4/21/22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6B6BB4-8E78-1045-A8CE-800ED667D1C3}" type="slidenum">
              <a:rPr lang="en-US" smtClean="0"/>
              <a:t>‹#›</a:t>
            </a:fld>
            <a:endParaRPr lang="en-US"/>
          </a:p>
        </p:txBody>
      </p:sp>
    </p:spTree>
    <p:extLst>
      <p:ext uri="{BB962C8B-B14F-4D97-AF65-F5344CB8AC3E}">
        <p14:creationId xmlns:p14="http://schemas.microsoft.com/office/powerpoint/2010/main" val="881918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21769390" y="4739642"/>
            <a:ext cx="2592324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2DFCB7BF-89F0-1249-A7A6-28F8109B52B6}" type="datetimeFigureOut">
              <a:rPr lang="en-US" smtClean="0"/>
              <a:t>4/21/22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6B6BB4-8E78-1045-A8CE-800ED667D1C3}" type="slidenum">
              <a:rPr lang="en-US" smtClean="0"/>
              <a:t>‹#›</a:t>
            </a:fld>
            <a:endParaRPr lang="en-US"/>
          </a:p>
        </p:txBody>
      </p:sp>
    </p:spTree>
    <p:extLst>
      <p:ext uri="{BB962C8B-B14F-4D97-AF65-F5344CB8AC3E}">
        <p14:creationId xmlns:p14="http://schemas.microsoft.com/office/powerpoint/2010/main" val="2929436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21769390" y="4739642"/>
            <a:ext cx="2592324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a:t>Click icon to add picture</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2DFCB7BF-89F0-1249-A7A6-28F8109B52B6}" type="datetimeFigureOut">
              <a:rPr lang="en-US" smtClean="0"/>
              <a:t>4/21/22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6B6BB4-8E78-1045-A8CE-800ED667D1C3}" type="slidenum">
              <a:rPr lang="en-US" smtClean="0"/>
              <a:t>‹#›</a:t>
            </a:fld>
            <a:endParaRPr lang="en-US"/>
          </a:p>
        </p:txBody>
      </p:sp>
    </p:spTree>
    <p:extLst>
      <p:ext uri="{BB962C8B-B14F-4D97-AF65-F5344CB8AC3E}">
        <p14:creationId xmlns:p14="http://schemas.microsoft.com/office/powerpoint/2010/main" val="836111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752603"/>
            <a:ext cx="4416552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520440" y="8763000"/>
            <a:ext cx="4416552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0440" y="30510482"/>
            <a:ext cx="1152144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2DFCB7BF-89F0-1249-A7A6-28F8109B52B6}" type="datetimeFigureOut">
              <a:rPr lang="en-US" smtClean="0"/>
              <a:t>4/21/22</a:t>
            </a:fld>
            <a:endParaRPr lang="en-US"/>
          </a:p>
        </p:txBody>
      </p:sp>
      <p:sp>
        <p:nvSpPr>
          <p:cNvPr id="5" name="Footer Placeholder 4"/>
          <p:cNvSpPr>
            <a:spLocks noGrp="1"/>
          </p:cNvSpPr>
          <p:nvPr>
            <p:ph type="ftr" sz="quarter" idx="3"/>
          </p:nvPr>
        </p:nvSpPr>
        <p:spPr>
          <a:xfrm>
            <a:off x="16962120" y="30510482"/>
            <a:ext cx="1728216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30510482"/>
            <a:ext cx="1152144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A16B6BB4-8E78-1045-A8CE-800ED667D1C3}" type="slidenum">
              <a:rPr lang="en-US" smtClean="0"/>
              <a:t>‹#›</a:t>
            </a:fld>
            <a:endParaRPr lang="en-US"/>
          </a:p>
        </p:txBody>
      </p:sp>
    </p:spTree>
    <p:extLst>
      <p:ext uri="{BB962C8B-B14F-4D97-AF65-F5344CB8AC3E}">
        <p14:creationId xmlns:p14="http://schemas.microsoft.com/office/powerpoint/2010/main" val="36121850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0.png"/><Relationship Id="rId3" Type="http://schemas.openxmlformats.org/officeDocument/2006/relationships/image" Target="../media/image1.jpeg"/><Relationship Id="rId7" Type="http://schemas.microsoft.com/office/2007/relationships/hdphoto" Target="../media/hdphoto1.wdp"/><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3.png"/><Relationship Id="rId3" Type="http://schemas.openxmlformats.org/officeDocument/2006/relationships/image" Target="../media/image13.emf"/><Relationship Id="rId7" Type="http://schemas.openxmlformats.org/officeDocument/2006/relationships/image" Target="../media/image100.png"/><Relationship Id="rId12"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8.png"/><Relationship Id="rId5" Type="http://schemas.openxmlformats.org/officeDocument/2006/relationships/image" Target="../media/image15.png"/><Relationship Id="rId15" Type="http://schemas.microsoft.com/office/2007/relationships/hdphoto" Target="../media/hdphoto1.wdp"/><Relationship Id="rId10" Type="http://schemas.openxmlformats.org/officeDocument/2006/relationships/image" Target="../media/image130.png"/><Relationship Id="rId4" Type="http://schemas.openxmlformats.org/officeDocument/2006/relationships/image" Target="../media/image14.png"/><Relationship Id="rId9" Type="http://schemas.openxmlformats.org/officeDocument/2006/relationships/image" Target="../media/image17.png"/><Relationship Id="rId1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10;&#10;Description automatically generated">
            <a:extLst>
              <a:ext uri="{FF2B5EF4-FFF2-40B4-BE49-F238E27FC236}">
                <a16:creationId xmlns:a16="http://schemas.microsoft.com/office/drawing/2014/main" id="{B2A41D17-042E-9907-9774-C1E37AD13013}"/>
              </a:ext>
            </a:extLst>
          </p:cNvPr>
          <p:cNvPicPr>
            <a:picLocks noChangeAspect="1"/>
          </p:cNvPicPr>
          <p:nvPr/>
        </p:nvPicPr>
        <p:blipFill rotWithShape="1">
          <a:blip r:embed="rId3"/>
          <a:srcRect t="17527" b="10802"/>
          <a:stretch/>
        </p:blipFill>
        <p:spPr>
          <a:xfrm>
            <a:off x="26016784" y="6392355"/>
            <a:ext cx="12164752" cy="9015055"/>
          </a:xfrm>
          <a:prstGeom prst="rect">
            <a:avLst/>
          </a:prstGeom>
        </p:spPr>
      </p:pic>
      <p:sp>
        <p:nvSpPr>
          <p:cNvPr id="4" name="Rectangle 3">
            <a:extLst>
              <a:ext uri="{FF2B5EF4-FFF2-40B4-BE49-F238E27FC236}">
                <a16:creationId xmlns:a16="http://schemas.microsoft.com/office/drawing/2014/main" id="{6E71810C-61DE-E843-A39F-14CF90B1CBDC}"/>
              </a:ext>
            </a:extLst>
          </p:cNvPr>
          <p:cNvSpPr/>
          <p:nvPr/>
        </p:nvSpPr>
        <p:spPr>
          <a:xfrm>
            <a:off x="348343" y="451147"/>
            <a:ext cx="50422625" cy="2194560"/>
          </a:xfrm>
          <a:prstGeom prst="rect">
            <a:avLst/>
          </a:prstGeom>
          <a:solidFill>
            <a:srgbClr val="022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aramond" panose="02020404030301010803" pitchFamily="18" charset="0"/>
            </a:endParaRPr>
          </a:p>
        </p:txBody>
      </p:sp>
      <p:sp>
        <p:nvSpPr>
          <p:cNvPr id="5" name="TextBox 4">
            <a:extLst>
              <a:ext uri="{FF2B5EF4-FFF2-40B4-BE49-F238E27FC236}">
                <a16:creationId xmlns:a16="http://schemas.microsoft.com/office/drawing/2014/main" id="{4425C6CF-69A5-3E41-9958-2B9B8B7CBF5D}"/>
              </a:ext>
            </a:extLst>
          </p:cNvPr>
          <p:cNvSpPr txBox="1"/>
          <p:nvPr/>
        </p:nvSpPr>
        <p:spPr>
          <a:xfrm>
            <a:off x="435432" y="629061"/>
            <a:ext cx="50335536" cy="1815882"/>
          </a:xfrm>
          <a:prstGeom prst="rect">
            <a:avLst/>
          </a:prstGeom>
          <a:noFill/>
          <a:ln>
            <a:noFill/>
          </a:ln>
        </p:spPr>
        <p:txBody>
          <a:bodyPr wrap="square" rtlCol="0" anchor="t">
            <a:spAutoFit/>
          </a:bodyPr>
          <a:lstStyle/>
          <a:p>
            <a:pPr algn="ctr"/>
            <a:r>
              <a:rPr lang="en-US" sz="11200" b="1" dirty="0">
                <a:solidFill>
                  <a:schemeClr val="bg1"/>
                </a:solidFill>
                <a:latin typeface="Garamond" panose="02020404030301010803" pitchFamily="18" charset="0"/>
                <a:cs typeface="Nadeem" pitchFamily="2" charset="-78"/>
              </a:rPr>
              <a:t>Comparison of Nuclear Models of Rotation Using Gamma Spectroscopy on </a:t>
            </a:r>
            <a:r>
              <a:rPr lang="en-US" sz="11200" b="1" baseline="30000" dirty="0">
                <a:solidFill>
                  <a:schemeClr val="bg1"/>
                </a:solidFill>
                <a:latin typeface="Garamond" panose="02020404030301010803" pitchFamily="18" charset="0"/>
                <a:cs typeface="Nadeem" pitchFamily="2" charset="-78"/>
              </a:rPr>
              <a:t>166</a:t>
            </a:r>
            <a:r>
              <a:rPr lang="en-US" sz="11200" b="1" dirty="0">
                <a:solidFill>
                  <a:schemeClr val="bg1"/>
                </a:solidFill>
                <a:latin typeface="Garamond" panose="02020404030301010803" pitchFamily="18" charset="0"/>
                <a:cs typeface="Nadeem" pitchFamily="2" charset="-78"/>
              </a:rPr>
              <a:t>Ho</a:t>
            </a:r>
          </a:p>
        </p:txBody>
      </p:sp>
      <p:cxnSp>
        <p:nvCxnSpPr>
          <p:cNvPr id="19" name="Straight Connector 18">
            <a:extLst>
              <a:ext uri="{FF2B5EF4-FFF2-40B4-BE49-F238E27FC236}">
                <a16:creationId xmlns:a16="http://schemas.microsoft.com/office/drawing/2014/main" id="{2AAA22EB-6960-434D-9E17-ECA712284C3F}"/>
              </a:ext>
            </a:extLst>
          </p:cNvPr>
          <p:cNvCxnSpPr>
            <a:cxnSpLocks/>
          </p:cNvCxnSpPr>
          <p:nvPr/>
        </p:nvCxnSpPr>
        <p:spPr>
          <a:xfrm flipV="1">
            <a:off x="25671216" y="2910488"/>
            <a:ext cx="0" cy="29809440"/>
          </a:xfrm>
          <a:prstGeom prst="line">
            <a:avLst/>
          </a:prstGeom>
          <a:ln w="127000">
            <a:solidFill>
              <a:srgbClr val="D39F1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D8C0F81-0994-174E-8D03-22A317CED524}"/>
              </a:ext>
            </a:extLst>
          </p:cNvPr>
          <p:cNvCxnSpPr>
            <a:cxnSpLocks/>
          </p:cNvCxnSpPr>
          <p:nvPr/>
        </p:nvCxnSpPr>
        <p:spPr>
          <a:xfrm flipV="1">
            <a:off x="13074054" y="2993176"/>
            <a:ext cx="0" cy="29809440"/>
          </a:xfrm>
          <a:prstGeom prst="line">
            <a:avLst/>
          </a:prstGeom>
          <a:ln w="127000">
            <a:solidFill>
              <a:srgbClr val="D39F1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4851043-F7D7-FC4F-9E2D-968377870362}"/>
              </a:ext>
            </a:extLst>
          </p:cNvPr>
          <p:cNvCxnSpPr>
            <a:cxnSpLocks/>
          </p:cNvCxnSpPr>
          <p:nvPr/>
        </p:nvCxnSpPr>
        <p:spPr>
          <a:xfrm flipV="1">
            <a:off x="38484883" y="2820421"/>
            <a:ext cx="0" cy="29809440"/>
          </a:xfrm>
          <a:prstGeom prst="line">
            <a:avLst/>
          </a:prstGeom>
          <a:ln w="127000">
            <a:solidFill>
              <a:srgbClr val="D39F1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FF8E7BD-26BA-6640-9B60-E49FBCFADFD9}"/>
              </a:ext>
            </a:extLst>
          </p:cNvPr>
          <p:cNvSpPr txBox="1"/>
          <p:nvPr/>
        </p:nvSpPr>
        <p:spPr>
          <a:xfrm>
            <a:off x="395666" y="2706461"/>
            <a:ext cx="13348634" cy="1325880"/>
          </a:xfrm>
          <a:prstGeom prst="rect">
            <a:avLst/>
          </a:prstGeom>
          <a:noFill/>
        </p:spPr>
        <p:txBody>
          <a:bodyPr wrap="square" rtlCol="0">
            <a:spAutoFit/>
          </a:bodyPr>
          <a:lstStyle/>
          <a:p>
            <a:r>
              <a:rPr lang="en-US" sz="8000" b="1" dirty="0">
                <a:latin typeface="Cambria" panose="02040503050406030204" pitchFamily="18" charset="0"/>
                <a:cs typeface="Arial" panose="020B0604020202020204" pitchFamily="34" charset="0"/>
              </a:rPr>
              <a:t>Background</a:t>
            </a:r>
          </a:p>
        </p:txBody>
      </p:sp>
      <p:cxnSp>
        <p:nvCxnSpPr>
          <p:cNvPr id="23" name="Straight Connector 22">
            <a:extLst>
              <a:ext uri="{FF2B5EF4-FFF2-40B4-BE49-F238E27FC236}">
                <a16:creationId xmlns:a16="http://schemas.microsoft.com/office/drawing/2014/main" id="{8E1641B3-4188-1443-B9F6-5079A083992F}"/>
              </a:ext>
            </a:extLst>
          </p:cNvPr>
          <p:cNvCxnSpPr>
            <a:cxnSpLocks/>
          </p:cNvCxnSpPr>
          <p:nvPr/>
        </p:nvCxnSpPr>
        <p:spPr>
          <a:xfrm>
            <a:off x="395663" y="4096494"/>
            <a:ext cx="12416308" cy="39732"/>
          </a:xfrm>
          <a:prstGeom prst="line">
            <a:avLst/>
          </a:prstGeom>
          <a:ln w="76200">
            <a:solidFill>
              <a:srgbClr val="D39F1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5DAA8326-B083-404A-AA1C-5930E44E3DFE}"/>
                  </a:ext>
                </a:extLst>
              </p:cNvPr>
              <p:cNvSpPr txBox="1"/>
              <p:nvPr/>
            </p:nvSpPr>
            <p:spPr>
              <a:xfrm>
                <a:off x="395664" y="4217562"/>
                <a:ext cx="12416305" cy="20287670"/>
              </a:xfrm>
              <a:prstGeom prst="rect">
                <a:avLst/>
              </a:prstGeom>
              <a:noFill/>
            </p:spPr>
            <p:txBody>
              <a:bodyPr wrap="square" rtlCol="0">
                <a:spAutoFit/>
              </a:bodyPr>
              <a:lstStyle/>
              <a:p>
                <a:pPr algn="just"/>
                <a14:m>
                  <m:oMath xmlns:m="http://schemas.openxmlformats.org/officeDocument/2006/math">
                    <m:r>
                      <a:rPr lang="en-US" sz="4300" i="1" dirty="0" smtClean="0">
                        <a:latin typeface="Cambria Math" panose="02040503050406030204" pitchFamily="18" charset="0"/>
                        <a:cs typeface="Times New Roman" panose="02020603050405020304" pitchFamily="18" charset="0"/>
                      </a:rPr>
                      <m:t>𝐺𝑎𝑚𝑚𝑎</m:t>
                    </m:r>
                  </m:oMath>
                </a14:m>
                <a:r>
                  <a:rPr lang="en-US" sz="4300" dirty="0">
                    <a:latin typeface="Cambria" panose="02040503050406030204" pitchFamily="18" charset="0"/>
                    <a:cs typeface="Times New Roman" panose="02020603050405020304" pitchFamily="18" charset="0"/>
                  </a:rPr>
                  <a:t> spectroscopy is a technique used to analyze the unique gamma ray spectra produced through the decay of radioactive materials. The energies of the resulting spectra can be used to analyze underlying nuclear structure in comparison to known models.</a:t>
                </a:r>
              </a:p>
              <a:p>
                <a:pPr algn="just"/>
                <a:endParaRPr lang="en-US" sz="4000" dirty="0">
                  <a:latin typeface="Cambria" panose="02040503050406030204" pitchFamily="18" charset="0"/>
                  <a:cs typeface="Times New Roman" panose="02020603050405020304" pitchFamily="18" charset="0"/>
                </a:endParaRPr>
              </a:p>
              <a:p>
                <a:pPr algn="just"/>
                <a:r>
                  <a:rPr lang="en-US" sz="4300" dirty="0">
                    <a:latin typeface="Cambria" panose="02040503050406030204" pitchFamily="18" charset="0"/>
                    <a:cs typeface="Times New Roman" panose="02020603050405020304" pitchFamily="18" charset="0"/>
                  </a:rPr>
                  <a:t>There are two simple models of a rotating nucleus which are used approximate nuclear structure: a solid ellipsoid, and an ellipsoidal vessel containing a fluid. Their moments of inertia are given as follows:</a:t>
                </a:r>
              </a:p>
              <a:p>
                <a:pPr algn="just"/>
                <a:endParaRPr lang="en-US" sz="4000" dirty="0">
                  <a:latin typeface="Cambria" panose="02040503050406030204" pitchFamily="18" charset="0"/>
                  <a:cs typeface="Times New Roman" panose="02020603050405020304" pitchFamily="18" charset="0"/>
                </a:endParaRPr>
              </a:p>
              <a:p>
                <a:pPr algn="ctr"/>
                <a14:m>
                  <m:oMath xmlns:m="http://schemas.openxmlformats.org/officeDocument/2006/math">
                    <m:sSub>
                      <m:sSubPr>
                        <m:ctrlPr>
                          <a:rPr lang="en-US" sz="43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4300" i="1">
                            <a:latin typeface="Cambria Math" panose="02040503050406030204" pitchFamily="18" charset="0"/>
                            <a:ea typeface="Cambria Math" panose="02040503050406030204" pitchFamily="18" charset="0"/>
                            <a:cs typeface="Times New Roman" panose="02020603050405020304" pitchFamily="18" charset="0"/>
                          </a:rPr>
                          <m:t>𝒥</m:t>
                        </m:r>
                      </m:e>
                      <m:sub>
                        <m:r>
                          <m:rPr>
                            <m:sty m:val="p"/>
                          </m:rPr>
                          <a:rPr lang="en-US" sz="4300">
                            <a:latin typeface="Cambria Math" panose="02040503050406030204" pitchFamily="18" charset="0"/>
                            <a:ea typeface="Cambria Math" panose="02040503050406030204" pitchFamily="18" charset="0"/>
                            <a:cs typeface="Times New Roman" panose="02020603050405020304" pitchFamily="18" charset="0"/>
                          </a:rPr>
                          <m:t>rigid</m:t>
                        </m:r>
                      </m:sub>
                    </m:sSub>
                    <m:r>
                      <a:rPr lang="en-US" sz="43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sz="430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4300" i="1">
                            <a:latin typeface="Cambria Math" panose="02040503050406030204" pitchFamily="18" charset="0"/>
                            <a:ea typeface="Cambria Math" panose="02040503050406030204" pitchFamily="18" charset="0"/>
                            <a:cs typeface="Times New Roman" panose="02020603050405020304" pitchFamily="18" charset="0"/>
                          </a:rPr>
                          <m:t>2</m:t>
                        </m:r>
                      </m:num>
                      <m:den>
                        <m:r>
                          <a:rPr lang="en-US" sz="4300" i="1">
                            <a:latin typeface="Cambria Math" panose="02040503050406030204" pitchFamily="18" charset="0"/>
                            <a:ea typeface="Cambria Math" panose="02040503050406030204" pitchFamily="18" charset="0"/>
                            <a:cs typeface="Times New Roman" panose="02020603050405020304" pitchFamily="18" charset="0"/>
                          </a:rPr>
                          <m:t>5</m:t>
                        </m:r>
                      </m:den>
                    </m:f>
                    <m:r>
                      <a:rPr lang="en-US" sz="4300" i="1">
                        <a:latin typeface="Cambria Math" panose="02040503050406030204" pitchFamily="18" charset="0"/>
                        <a:ea typeface="Cambria Math" panose="02040503050406030204" pitchFamily="18" charset="0"/>
                        <a:cs typeface="Times New Roman" panose="02020603050405020304" pitchFamily="18" charset="0"/>
                      </a:rPr>
                      <m:t>𝑀</m:t>
                    </m:r>
                    <m:sSubSup>
                      <m:sSubSupPr>
                        <m:ctrlPr>
                          <a:rPr lang="en-US" sz="43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4300" i="1">
                            <a:latin typeface="Cambria Math" panose="02040503050406030204" pitchFamily="18" charset="0"/>
                            <a:ea typeface="Cambria Math" panose="02040503050406030204" pitchFamily="18" charset="0"/>
                            <a:cs typeface="Times New Roman" panose="02020603050405020304" pitchFamily="18" charset="0"/>
                          </a:rPr>
                          <m:t>𝑅</m:t>
                        </m:r>
                      </m:e>
                      <m:sub>
                        <m:r>
                          <m:rPr>
                            <m:sty m:val="p"/>
                          </m:rPr>
                          <a:rPr lang="en-US" sz="4300">
                            <a:latin typeface="Cambria Math" panose="02040503050406030204" pitchFamily="18" charset="0"/>
                            <a:ea typeface="Cambria Math" panose="02040503050406030204" pitchFamily="18" charset="0"/>
                            <a:cs typeface="Times New Roman" panose="02020603050405020304" pitchFamily="18" charset="0"/>
                          </a:rPr>
                          <m:t>av</m:t>
                        </m:r>
                      </m:sub>
                      <m:sup>
                        <m:r>
                          <a:rPr lang="en-US" sz="4300" i="1">
                            <a:latin typeface="Cambria Math" panose="02040503050406030204" pitchFamily="18" charset="0"/>
                            <a:ea typeface="Cambria Math" panose="02040503050406030204" pitchFamily="18" charset="0"/>
                            <a:cs typeface="Times New Roman" panose="02020603050405020304" pitchFamily="18" charset="0"/>
                          </a:rPr>
                          <m:t>2</m:t>
                        </m:r>
                      </m:sup>
                    </m:sSubSup>
                    <m:d>
                      <m:dPr>
                        <m:ctrlPr>
                          <a:rPr lang="en-US" sz="4300" i="1">
                            <a:latin typeface="Cambria Math" panose="02040503050406030204" pitchFamily="18" charset="0"/>
                            <a:ea typeface="Cambria Math" panose="02040503050406030204" pitchFamily="18" charset="0"/>
                            <a:cs typeface="Times New Roman" panose="02020603050405020304" pitchFamily="18" charset="0"/>
                          </a:rPr>
                        </m:ctrlPr>
                      </m:dPr>
                      <m:e>
                        <m:r>
                          <a:rPr lang="en-US" sz="4300" i="1">
                            <a:latin typeface="Cambria Math" panose="02040503050406030204" pitchFamily="18" charset="0"/>
                            <a:ea typeface="Cambria Math" panose="02040503050406030204" pitchFamily="18" charset="0"/>
                            <a:cs typeface="Times New Roman" panose="02020603050405020304" pitchFamily="18" charset="0"/>
                          </a:rPr>
                          <m:t>1+0.31</m:t>
                        </m:r>
                        <m:r>
                          <a:rPr lang="en-US" sz="4300" i="1">
                            <a:latin typeface="Cambria Math" panose="02040503050406030204" pitchFamily="18" charset="0"/>
                            <a:ea typeface="Cambria Math" panose="02040503050406030204" pitchFamily="18" charset="0"/>
                            <a:cs typeface="Times New Roman" panose="02020603050405020304" pitchFamily="18" charset="0"/>
                          </a:rPr>
                          <m:t>𝛽</m:t>
                        </m:r>
                      </m:e>
                    </m:d>
                  </m:oMath>
                </a14:m>
                <a:r>
                  <a:rPr lang="en-US" sz="4300" dirty="0">
                    <a:latin typeface="Cambria" panose="02040503050406030204" pitchFamily="18" charset="0"/>
                    <a:cs typeface="Times New Roman" panose="02020603050405020304" pitchFamily="18" charset="0"/>
                  </a:rPr>
                  <a:t>,</a:t>
                </a:r>
              </a:p>
              <a:p>
                <a:pPr algn="ctr"/>
                <a14:m>
                  <m:oMath xmlns:m="http://schemas.openxmlformats.org/officeDocument/2006/math">
                    <m:sSub>
                      <m:sSubPr>
                        <m:ctrlPr>
                          <a:rPr lang="en-US" sz="43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4300" i="1">
                            <a:latin typeface="Cambria Math" panose="02040503050406030204" pitchFamily="18" charset="0"/>
                            <a:ea typeface="Cambria Math" panose="02040503050406030204" pitchFamily="18" charset="0"/>
                            <a:cs typeface="Times New Roman" panose="02020603050405020304" pitchFamily="18" charset="0"/>
                          </a:rPr>
                          <m:t>𝒥</m:t>
                        </m:r>
                      </m:e>
                      <m:sub>
                        <m:r>
                          <m:rPr>
                            <m:sty m:val="p"/>
                          </m:rPr>
                          <a:rPr lang="en-US" sz="4300" b="0" i="0" smtClean="0">
                            <a:latin typeface="Cambria Math" panose="02040503050406030204" pitchFamily="18" charset="0"/>
                            <a:ea typeface="Cambria Math" panose="02040503050406030204" pitchFamily="18" charset="0"/>
                            <a:cs typeface="Times New Roman" panose="02020603050405020304" pitchFamily="18" charset="0"/>
                          </a:rPr>
                          <m:t>fluid</m:t>
                        </m:r>
                      </m:sub>
                    </m:sSub>
                    <m:r>
                      <a:rPr lang="en-US" sz="43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sz="43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4300" b="0" i="1" smtClean="0">
                            <a:latin typeface="Cambria Math" panose="02040503050406030204" pitchFamily="18" charset="0"/>
                            <a:ea typeface="Cambria Math" panose="02040503050406030204" pitchFamily="18" charset="0"/>
                            <a:cs typeface="Times New Roman" panose="02020603050405020304" pitchFamily="18" charset="0"/>
                          </a:rPr>
                          <m:t>9</m:t>
                        </m:r>
                      </m:num>
                      <m:den>
                        <m:r>
                          <a:rPr lang="en-US" sz="4300" b="0" i="1" smtClean="0">
                            <a:latin typeface="Cambria Math" panose="02040503050406030204" pitchFamily="18" charset="0"/>
                            <a:ea typeface="Cambria Math" panose="02040503050406030204" pitchFamily="18" charset="0"/>
                            <a:cs typeface="Times New Roman" panose="02020603050405020304" pitchFamily="18" charset="0"/>
                          </a:rPr>
                          <m:t>8</m:t>
                        </m:r>
                        <m:r>
                          <a:rPr lang="en-US" sz="4300" b="0" i="1" smtClean="0">
                            <a:latin typeface="Cambria Math" panose="02040503050406030204" pitchFamily="18" charset="0"/>
                            <a:ea typeface="Cambria Math" panose="02040503050406030204" pitchFamily="18" charset="0"/>
                            <a:cs typeface="Times New Roman" panose="02020603050405020304" pitchFamily="18" charset="0"/>
                          </a:rPr>
                          <m:t>𝜋</m:t>
                        </m:r>
                      </m:den>
                    </m:f>
                    <m:r>
                      <a:rPr lang="en-US" sz="4300" i="1">
                        <a:latin typeface="Cambria Math" panose="02040503050406030204" pitchFamily="18" charset="0"/>
                        <a:ea typeface="Cambria Math" panose="02040503050406030204" pitchFamily="18" charset="0"/>
                        <a:cs typeface="Times New Roman" panose="02020603050405020304" pitchFamily="18" charset="0"/>
                      </a:rPr>
                      <m:t>𝑀</m:t>
                    </m:r>
                    <m:sSubSup>
                      <m:sSubSupPr>
                        <m:ctrlPr>
                          <a:rPr lang="en-US" sz="43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4300" i="1">
                            <a:latin typeface="Cambria Math" panose="02040503050406030204" pitchFamily="18" charset="0"/>
                            <a:ea typeface="Cambria Math" panose="02040503050406030204" pitchFamily="18" charset="0"/>
                            <a:cs typeface="Times New Roman" panose="02020603050405020304" pitchFamily="18" charset="0"/>
                          </a:rPr>
                          <m:t>𝑅</m:t>
                        </m:r>
                      </m:e>
                      <m:sub>
                        <m:r>
                          <m:rPr>
                            <m:sty m:val="p"/>
                          </m:rPr>
                          <a:rPr lang="en-US" sz="4300">
                            <a:latin typeface="Cambria Math" panose="02040503050406030204" pitchFamily="18" charset="0"/>
                            <a:ea typeface="Cambria Math" panose="02040503050406030204" pitchFamily="18" charset="0"/>
                            <a:cs typeface="Times New Roman" panose="02020603050405020304" pitchFamily="18" charset="0"/>
                          </a:rPr>
                          <m:t>av</m:t>
                        </m:r>
                      </m:sub>
                      <m:sup>
                        <m:r>
                          <a:rPr lang="en-US" sz="4300" i="1">
                            <a:latin typeface="Cambria Math" panose="02040503050406030204" pitchFamily="18" charset="0"/>
                            <a:ea typeface="Cambria Math" panose="02040503050406030204" pitchFamily="18" charset="0"/>
                            <a:cs typeface="Times New Roman" panose="02020603050405020304" pitchFamily="18" charset="0"/>
                          </a:rPr>
                          <m:t>2</m:t>
                        </m:r>
                      </m:sup>
                    </m:sSubSup>
                    <m:r>
                      <a:rPr lang="en-US" sz="43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n-US" sz="4300" dirty="0">
                    <a:latin typeface="Cambria" panose="02040503050406030204" pitchFamily="18" charset="0"/>
                    <a:cs typeface="Times New Roman" panose="02020603050405020304" pitchFamily="18" charset="0"/>
                  </a:rPr>
                  <a:t>,</a:t>
                </a:r>
              </a:p>
              <a:p>
                <a:pPr algn="just"/>
                <a:endParaRPr lang="en-US" sz="4000" dirty="0">
                  <a:latin typeface="Cambria" panose="02040503050406030204" pitchFamily="18" charset="0"/>
                  <a:cs typeface="Times New Roman" panose="02020603050405020304" pitchFamily="18" charset="0"/>
                </a:endParaRPr>
              </a:p>
              <a:p>
                <a:pPr algn="just"/>
                <a:r>
                  <a:rPr lang="en-US" sz="4300" dirty="0">
                    <a:latin typeface="Cambria" panose="02040503050406030204" pitchFamily="18" charset="0"/>
                    <a:cs typeface="Times New Roman" panose="02020603050405020304" pitchFamily="18" charset="0"/>
                  </a:rPr>
                  <a:t>where </a:t>
                </a:r>
                <a14:m>
                  <m:oMath xmlns:m="http://schemas.openxmlformats.org/officeDocument/2006/math">
                    <m:r>
                      <a:rPr lang="en-US" sz="4300" b="0" i="1" smtClean="0">
                        <a:latin typeface="Cambria Math" panose="02040503050406030204" pitchFamily="18" charset="0"/>
                        <a:cs typeface="Times New Roman" panose="02020603050405020304" pitchFamily="18" charset="0"/>
                      </a:rPr>
                      <m:t>𝑀</m:t>
                    </m:r>
                  </m:oMath>
                </a14:m>
                <a:r>
                  <a:rPr lang="en-US" sz="4300" dirty="0">
                    <a:latin typeface="Cambria" panose="02040503050406030204" pitchFamily="18" charset="0"/>
                    <a:cs typeface="Times New Roman" panose="02020603050405020304" pitchFamily="18" charset="0"/>
                  </a:rPr>
                  <a:t> is the mass, </a:t>
                </a:r>
                <a14:m>
                  <m:oMath xmlns:m="http://schemas.openxmlformats.org/officeDocument/2006/math">
                    <m:sSub>
                      <m:sSubPr>
                        <m:ctrlPr>
                          <a:rPr lang="en-US" sz="4300" b="0" i="1" smtClean="0">
                            <a:latin typeface="Cambria Math" panose="02040503050406030204" pitchFamily="18" charset="0"/>
                            <a:cs typeface="Times New Roman" panose="02020603050405020304" pitchFamily="18" charset="0"/>
                          </a:rPr>
                        </m:ctrlPr>
                      </m:sSubPr>
                      <m:e>
                        <m:r>
                          <m:rPr>
                            <m:sty m:val="p"/>
                          </m:rPr>
                          <a:rPr lang="en-US" sz="4300" b="0" i="0" smtClean="0">
                            <a:latin typeface="Cambria Math" panose="02040503050406030204" pitchFamily="18" charset="0"/>
                            <a:cs typeface="Times New Roman" panose="02020603050405020304" pitchFamily="18" charset="0"/>
                          </a:rPr>
                          <m:t>R</m:t>
                        </m:r>
                      </m:e>
                      <m:sub>
                        <m:r>
                          <m:rPr>
                            <m:sty m:val="p"/>
                          </m:rPr>
                          <a:rPr lang="en-US" sz="4300" b="0" i="0" smtClean="0">
                            <a:latin typeface="Cambria Math" panose="02040503050406030204" pitchFamily="18" charset="0"/>
                            <a:cs typeface="Times New Roman" panose="02020603050405020304" pitchFamily="18" charset="0"/>
                          </a:rPr>
                          <m:t>av</m:t>
                        </m:r>
                      </m:sub>
                    </m:sSub>
                  </m:oMath>
                </a14:m>
                <a:r>
                  <a:rPr lang="en-US" sz="4300" dirty="0">
                    <a:latin typeface="Cambria" panose="02040503050406030204" pitchFamily="18" charset="0"/>
                    <a:cs typeface="Times New Roman" panose="02020603050405020304" pitchFamily="18" charset="0"/>
                  </a:rPr>
                  <a:t> is the charge radius, and the deformation parameter, </a:t>
                </a:r>
                <a14:m>
                  <m:oMath xmlns:m="http://schemas.openxmlformats.org/officeDocument/2006/math">
                    <m:r>
                      <a:rPr lang="en-US" sz="4300" i="1" smtClean="0">
                        <a:latin typeface="Cambria Math" panose="02040503050406030204" pitchFamily="18" charset="0"/>
                        <a:cs typeface="Times New Roman" panose="02020603050405020304" pitchFamily="18" charset="0"/>
                      </a:rPr>
                      <m:t>𝛽</m:t>
                    </m:r>
                  </m:oMath>
                </a14:m>
                <a:r>
                  <a:rPr lang="en-US" sz="4300" dirty="0">
                    <a:latin typeface="Cambria" panose="02040503050406030204" pitchFamily="18" charset="0"/>
                    <a:cs typeface="Times New Roman" panose="02020603050405020304" pitchFamily="18" charset="0"/>
                  </a:rPr>
                  <a:t>, is equal to </a:t>
                </a:r>
              </a:p>
              <a:p>
                <a:pPr algn="just"/>
                <a:endParaRPr lang="en-US" sz="4000" dirty="0">
                  <a:latin typeface="Cambria" panose="02040503050406030204" pitchFamily="18" charset="0"/>
                  <a:cs typeface="Times New Roman" panose="02020603050405020304" pitchFamily="18" charset="0"/>
                </a:endParaRPr>
              </a:p>
              <a:p>
                <a:pPr algn="ctr"/>
                <a14:m>
                  <m:oMath xmlns:m="http://schemas.openxmlformats.org/officeDocument/2006/math">
                    <m:f>
                      <m:fPr>
                        <m:ctrlPr>
                          <a:rPr lang="en-US" sz="4300" b="0" i="1" smtClean="0">
                            <a:latin typeface="Cambria Math" panose="02040503050406030204" pitchFamily="18" charset="0"/>
                            <a:cs typeface="Times New Roman" panose="02020603050405020304" pitchFamily="18" charset="0"/>
                          </a:rPr>
                        </m:ctrlPr>
                      </m:fPr>
                      <m:num>
                        <m:r>
                          <a:rPr lang="en-US" sz="4300" b="0" i="1" smtClean="0">
                            <a:latin typeface="Cambria Math" panose="02040503050406030204" pitchFamily="18" charset="0"/>
                            <a:cs typeface="Times New Roman" panose="02020603050405020304" pitchFamily="18" charset="0"/>
                          </a:rPr>
                          <m:t>4</m:t>
                        </m:r>
                      </m:num>
                      <m:den>
                        <m:r>
                          <a:rPr lang="en-US" sz="4300" b="0" i="1" smtClean="0">
                            <a:latin typeface="Cambria Math" panose="02040503050406030204" pitchFamily="18" charset="0"/>
                            <a:cs typeface="Times New Roman" panose="02020603050405020304" pitchFamily="18" charset="0"/>
                          </a:rPr>
                          <m:t>3</m:t>
                        </m:r>
                      </m:den>
                    </m:f>
                    <m:rad>
                      <m:radPr>
                        <m:degHide m:val="on"/>
                        <m:ctrlPr>
                          <a:rPr lang="en-US" sz="4300" b="0" i="1" smtClean="0">
                            <a:latin typeface="Cambria Math" panose="02040503050406030204" pitchFamily="18" charset="0"/>
                            <a:cs typeface="Times New Roman" panose="02020603050405020304" pitchFamily="18" charset="0"/>
                          </a:rPr>
                        </m:ctrlPr>
                      </m:radPr>
                      <m:deg/>
                      <m:e>
                        <m:f>
                          <m:fPr>
                            <m:ctrlPr>
                              <a:rPr lang="en-US" sz="4300" b="0" i="1" smtClean="0">
                                <a:latin typeface="Cambria Math" panose="02040503050406030204" pitchFamily="18" charset="0"/>
                                <a:cs typeface="Times New Roman" panose="02020603050405020304" pitchFamily="18" charset="0"/>
                              </a:rPr>
                            </m:ctrlPr>
                          </m:fPr>
                          <m:num>
                            <m:r>
                              <a:rPr lang="en-US" sz="4300" b="0" i="1" smtClean="0">
                                <a:latin typeface="Cambria Math" panose="02040503050406030204" pitchFamily="18" charset="0"/>
                                <a:cs typeface="Times New Roman" panose="02020603050405020304" pitchFamily="18" charset="0"/>
                              </a:rPr>
                              <m:t>𝜋</m:t>
                            </m:r>
                          </m:num>
                          <m:den>
                            <m:r>
                              <a:rPr lang="en-US" sz="4300" b="0" i="1" smtClean="0">
                                <a:latin typeface="Cambria Math" panose="02040503050406030204" pitchFamily="18" charset="0"/>
                                <a:cs typeface="Times New Roman" panose="02020603050405020304" pitchFamily="18" charset="0"/>
                              </a:rPr>
                              <m:t>5</m:t>
                            </m:r>
                          </m:den>
                        </m:f>
                      </m:e>
                    </m:rad>
                    <m:f>
                      <m:fPr>
                        <m:ctrlPr>
                          <a:rPr lang="en-US" sz="4300" b="0" i="1" smtClean="0">
                            <a:latin typeface="Cambria Math" panose="02040503050406030204" pitchFamily="18" charset="0"/>
                            <a:cs typeface="Times New Roman" panose="02020603050405020304" pitchFamily="18" charset="0"/>
                          </a:rPr>
                        </m:ctrlPr>
                      </m:fPr>
                      <m:num>
                        <m:r>
                          <m:rPr>
                            <m:sty m:val="p"/>
                          </m:rPr>
                          <a:rPr lang="en-US" sz="4300" b="0" i="0" smtClean="0">
                            <a:latin typeface="Cambria Math" panose="02040503050406030204" pitchFamily="18" charset="0"/>
                            <a:cs typeface="Times New Roman" panose="02020603050405020304" pitchFamily="18" charset="0"/>
                          </a:rPr>
                          <m:t>Δ</m:t>
                        </m:r>
                        <m:r>
                          <a:rPr lang="en-US" sz="4300" b="0" i="1" smtClean="0">
                            <a:latin typeface="Cambria Math" panose="02040503050406030204" pitchFamily="18" charset="0"/>
                            <a:cs typeface="Times New Roman" panose="02020603050405020304" pitchFamily="18" charset="0"/>
                          </a:rPr>
                          <m:t>𝑅</m:t>
                        </m:r>
                      </m:num>
                      <m:den>
                        <m:sSub>
                          <m:sSubPr>
                            <m:ctrlPr>
                              <a:rPr lang="en-US" sz="4300" b="0" i="1" smtClean="0">
                                <a:latin typeface="Cambria Math" panose="02040503050406030204" pitchFamily="18" charset="0"/>
                                <a:cs typeface="Times New Roman" panose="02020603050405020304" pitchFamily="18" charset="0"/>
                              </a:rPr>
                            </m:ctrlPr>
                          </m:sSubPr>
                          <m:e>
                            <m:r>
                              <a:rPr lang="en-US" sz="4300" b="0" i="1" smtClean="0">
                                <a:latin typeface="Cambria Math" panose="02040503050406030204" pitchFamily="18" charset="0"/>
                                <a:cs typeface="Times New Roman" panose="02020603050405020304" pitchFamily="18" charset="0"/>
                              </a:rPr>
                              <m:t>𝑅</m:t>
                            </m:r>
                          </m:e>
                          <m:sub>
                            <m:r>
                              <a:rPr lang="en-US" sz="4300" b="0" i="1" smtClean="0">
                                <a:latin typeface="Cambria Math" panose="02040503050406030204" pitchFamily="18" charset="0"/>
                                <a:cs typeface="Times New Roman" panose="02020603050405020304" pitchFamily="18" charset="0"/>
                              </a:rPr>
                              <m:t>𝑎𝑣</m:t>
                            </m:r>
                          </m:sub>
                        </m:sSub>
                      </m:den>
                    </m:f>
                  </m:oMath>
                </a14:m>
                <a:r>
                  <a:rPr lang="en-US" sz="4300" dirty="0">
                    <a:latin typeface="Cambria" panose="02040503050406030204" pitchFamily="18" charset="0"/>
                    <a:cs typeface="Times New Roman" panose="02020603050405020304" pitchFamily="18" charset="0"/>
                  </a:rPr>
                  <a:t>, </a:t>
                </a:r>
              </a:p>
              <a:p>
                <a:pPr algn="just"/>
                <a:endParaRPr lang="en-US" sz="4000" dirty="0">
                  <a:latin typeface="Cambria" panose="02040503050406030204" pitchFamily="18" charset="0"/>
                  <a:cs typeface="Times New Roman" panose="02020603050405020304" pitchFamily="18" charset="0"/>
                </a:endParaRPr>
              </a:p>
              <a:p>
                <a:pPr algn="just"/>
                <a:r>
                  <a:rPr lang="en-US" sz="4300" dirty="0">
                    <a:latin typeface="Cambria" panose="02040503050406030204" pitchFamily="18" charset="0"/>
                    <a:cs typeface="Times New Roman" panose="02020603050405020304" pitchFamily="18" charset="0"/>
                  </a:rPr>
                  <a:t>where </a:t>
                </a:r>
                <a14:m>
                  <m:oMath xmlns:m="http://schemas.openxmlformats.org/officeDocument/2006/math">
                    <m:r>
                      <m:rPr>
                        <m:sty m:val="p"/>
                      </m:rPr>
                      <a:rPr lang="en-US" sz="4300" b="0" i="0" smtClean="0">
                        <a:latin typeface="Cambria Math" panose="02040503050406030204" pitchFamily="18" charset="0"/>
                        <a:cs typeface="Times New Roman" panose="02020603050405020304" pitchFamily="18" charset="0"/>
                      </a:rPr>
                      <m:t>Δ</m:t>
                    </m:r>
                    <m:r>
                      <a:rPr lang="en-US" sz="4300" b="0" i="1" smtClean="0">
                        <a:latin typeface="Cambria Math" panose="02040503050406030204" pitchFamily="18" charset="0"/>
                        <a:cs typeface="Times New Roman" panose="02020603050405020304" pitchFamily="18" charset="0"/>
                      </a:rPr>
                      <m:t>𝑅</m:t>
                    </m:r>
                  </m:oMath>
                </a14:m>
                <a:r>
                  <a:rPr lang="en-US" sz="4300" dirty="0">
                    <a:latin typeface="Cambria" panose="02040503050406030204" pitchFamily="18" charset="0"/>
                    <a:cs typeface="Times New Roman" panose="02020603050405020304" pitchFamily="18" charset="0"/>
                  </a:rPr>
                  <a:t> is the difference between semimajor and </a:t>
                </a:r>
                <a:r>
                  <a:rPr lang="en-US" sz="4300" dirty="0" err="1">
                    <a:latin typeface="Cambria" panose="02040503050406030204" pitchFamily="18" charset="0"/>
                    <a:cs typeface="Times New Roman" panose="02020603050405020304" pitchFamily="18" charset="0"/>
                  </a:rPr>
                  <a:t>semiminor</a:t>
                </a:r>
                <a:r>
                  <a:rPr lang="en-US" sz="4300" dirty="0">
                    <a:latin typeface="Cambria" panose="02040503050406030204" pitchFamily="18" charset="0"/>
                    <a:cs typeface="Times New Roman" panose="02020603050405020304" pitchFamily="18" charset="0"/>
                  </a:rPr>
                  <a:t> axes of the ellipsoid. </a:t>
                </a:r>
              </a:p>
              <a:p>
                <a:pPr algn="just"/>
                <a:endParaRPr lang="en-US" sz="4000" dirty="0">
                  <a:latin typeface="Cambria" panose="02040503050406030204" pitchFamily="18" charset="0"/>
                  <a:cs typeface="Times New Roman" panose="02020603050405020304" pitchFamily="18" charset="0"/>
                </a:endParaRPr>
              </a:p>
              <a:p>
                <a:pPr algn="just"/>
                <a:r>
                  <a:rPr lang="en-US" sz="4300" dirty="0">
                    <a:latin typeface="Cambria" panose="02040503050406030204" pitchFamily="18" charset="0"/>
                    <a:cs typeface="Times New Roman" panose="02020603050405020304" pitchFamily="18" charset="0"/>
                  </a:rPr>
                  <a:t>These formulae are related to the detected gamma energies through the following:</a:t>
                </a:r>
              </a:p>
              <a:p>
                <a:pPr algn="just"/>
                <a:endParaRPr lang="en-US" sz="4000" dirty="0">
                  <a:latin typeface="Cambria" panose="02040503050406030204" pitchFamily="18" charset="0"/>
                  <a:cs typeface="Times New Roman" panose="02020603050405020304" pitchFamily="18" charset="0"/>
                </a:endParaRPr>
              </a:p>
              <a:p>
                <a:pPr algn="ctr"/>
                <a14:m>
                  <m:oMath xmlns:m="http://schemas.openxmlformats.org/officeDocument/2006/math">
                    <m:r>
                      <a:rPr lang="en-US" sz="4300" b="0" i="1" smtClean="0">
                        <a:latin typeface="Cambria Math" panose="02040503050406030204" pitchFamily="18" charset="0"/>
                        <a:cs typeface="Times New Roman" panose="02020603050405020304" pitchFamily="18" charset="0"/>
                      </a:rPr>
                      <m:t>𝐸</m:t>
                    </m:r>
                    <m:r>
                      <a:rPr lang="en-US" sz="4300" b="0" i="1" smtClean="0">
                        <a:latin typeface="Cambria Math" panose="02040503050406030204" pitchFamily="18" charset="0"/>
                        <a:cs typeface="Times New Roman" panose="02020603050405020304" pitchFamily="18" charset="0"/>
                      </a:rPr>
                      <m:t>=</m:t>
                    </m:r>
                    <m:f>
                      <m:fPr>
                        <m:ctrlPr>
                          <a:rPr lang="en-US" sz="4300" b="0" i="1" smtClean="0">
                            <a:latin typeface="Cambria Math" panose="02040503050406030204" pitchFamily="18" charset="0"/>
                            <a:cs typeface="Times New Roman" panose="02020603050405020304" pitchFamily="18" charset="0"/>
                          </a:rPr>
                        </m:ctrlPr>
                      </m:fPr>
                      <m:num>
                        <m:sSup>
                          <m:sSupPr>
                            <m:ctrlPr>
                              <a:rPr lang="en-US" sz="4300" b="0" i="1" smtClean="0">
                                <a:latin typeface="Cambria Math" panose="02040503050406030204" pitchFamily="18" charset="0"/>
                                <a:cs typeface="Times New Roman" panose="02020603050405020304" pitchFamily="18" charset="0"/>
                              </a:rPr>
                            </m:ctrlPr>
                          </m:sSupPr>
                          <m:e>
                            <m:r>
                              <a:rPr lang="en-US" sz="4300" b="0" i="1" smtClean="0">
                                <a:latin typeface="Cambria Math" panose="02040503050406030204" pitchFamily="18" charset="0"/>
                                <a:cs typeface="Times New Roman" panose="02020603050405020304" pitchFamily="18" charset="0"/>
                              </a:rPr>
                              <m:t>ℏ</m:t>
                            </m:r>
                          </m:e>
                          <m:sup>
                            <m:r>
                              <a:rPr lang="en-US" sz="4300" b="0" i="1" smtClean="0">
                                <a:latin typeface="Cambria Math" panose="02040503050406030204" pitchFamily="18" charset="0"/>
                                <a:cs typeface="Times New Roman" panose="02020603050405020304" pitchFamily="18" charset="0"/>
                              </a:rPr>
                              <m:t>2</m:t>
                            </m:r>
                          </m:sup>
                        </m:sSup>
                      </m:num>
                      <m:den>
                        <m:r>
                          <a:rPr lang="en-US" sz="4300" b="0" i="1" smtClean="0">
                            <a:latin typeface="Cambria Math" panose="02040503050406030204" pitchFamily="18" charset="0"/>
                            <a:cs typeface="Times New Roman" panose="02020603050405020304" pitchFamily="18" charset="0"/>
                          </a:rPr>
                          <m:t>2</m:t>
                        </m:r>
                        <m:r>
                          <a:rPr lang="en-US" sz="4300" b="0" i="1" smtClean="0">
                            <a:latin typeface="Cambria Math" panose="02040503050406030204" pitchFamily="18" charset="0"/>
                            <a:ea typeface="Cambria Math" panose="02040503050406030204" pitchFamily="18" charset="0"/>
                            <a:cs typeface="Times New Roman" panose="02020603050405020304" pitchFamily="18" charset="0"/>
                          </a:rPr>
                          <m:t>𝒥</m:t>
                        </m:r>
                      </m:den>
                    </m:f>
                    <m:r>
                      <a:rPr lang="en-US" sz="4300" b="0" i="1" smtClean="0">
                        <a:latin typeface="Cambria Math" panose="02040503050406030204" pitchFamily="18" charset="0"/>
                        <a:cs typeface="Times New Roman" panose="02020603050405020304" pitchFamily="18" charset="0"/>
                      </a:rPr>
                      <m:t>𝐼</m:t>
                    </m:r>
                    <m:r>
                      <a:rPr lang="en-US" sz="4300" b="0" i="1" smtClean="0">
                        <a:latin typeface="Cambria Math" panose="02040503050406030204" pitchFamily="18" charset="0"/>
                        <a:cs typeface="Times New Roman" panose="02020603050405020304" pitchFamily="18" charset="0"/>
                      </a:rPr>
                      <m:t>(</m:t>
                    </m:r>
                    <m:r>
                      <a:rPr lang="en-US" sz="4300" b="0" i="1" smtClean="0">
                        <a:latin typeface="Cambria Math" panose="02040503050406030204" pitchFamily="18" charset="0"/>
                        <a:cs typeface="Times New Roman" panose="02020603050405020304" pitchFamily="18" charset="0"/>
                      </a:rPr>
                      <m:t>𝐼</m:t>
                    </m:r>
                    <m:r>
                      <a:rPr lang="en-US" sz="4300" b="0" i="1" smtClean="0">
                        <a:latin typeface="Cambria Math" panose="02040503050406030204" pitchFamily="18" charset="0"/>
                        <a:cs typeface="Times New Roman" panose="02020603050405020304" pitchFamily="18" charset="0"/>
                      </a:rPr>
                      <m:t>+1)</m:t>
                    </m:r>
                  </m:oMath>
                </a14:m>
                <a:r>
                  <a:rPr lang="en-US" sz="4300" dirty="0">
                    <a:latin typeface="Cambria" panose="02040503050406030204" pitchFamily="18" charset="0"/>
                    <a:cs typeface="Times New Roman" panose="02020603050405020304" pitchFamily="18" charset="0"/>
                  </a:rPr>
                  <a:t>,</a:t>
                </a:r>
              </a:p>
              <a:p>
                <a:pPr algn="just"/>
                <a:endParaRPr lang="en-US" sz="4000" dirty="0">
                  <a:latin typeface="Cambria" panose="02040503050406030204" pitchFamily="18" charset="0"/>
                  <a:cs typeface="Times New Roman" panose="02020603050405020304" pitchFamily="18" charset="0"/>
                </a:endParaRPr>
              </a:p>
              <a:p>
                <a:pPr algn="just"/>
                <a:r>
                  <a:rPr lang="en-US" sz="4300" dirty="0">
                    <a:latin typeface="Cambria" panose="02040503050406030204" pitchFamily="18" charset="0"/>
                    <a:cs typeface="Times New Roman" panose="02020603050405020304" pitchFamily="18" charset="0"/>
                  </a:rPr>
                  <a:t>where </a:t>
                </a:r>
                <a14:m>
                  <m:oMath xmlns:m="http://schemas.openxmlformats.org/officeDocument/2006/math">
                    <m:r>
                      <a:rPr lang="en-US" sz="4300" b="0" i="1" smtClean="0">
                        <a:latin typeface="Cambria Math" panose="02040503050406030204" pitchFamily="18" charset="0"/>
                        <a:cs typeface="Times New Roman" panose="02020603050405020304" pitchFamily="18" charset="0"/>
                      </a:rPr>
                      <m:t>𝐼</m:t>
                    </m:r>
                  </m:oMath>
                </a14:m>
                <a:r>
                  <a:rPr lang="en-US" sz="4300" dirty="0">
                    <a:latin typeface="Cambria" panose="02040503050406030204" pitchFamily="18" charset="0"/>
                    <a:cs typeface="Times New Roman" panose="02020603050405020304" pitchFamily="18" charset="0"/>
                  </a:rPr>
                  <a:t> is the angular momentum quantum number.</a:t>
                </a:r>
              </a:p>
            </p:txBody>
          </p:sp>
        </mc:Choice>
        <mc:Fallback>
          <p:sp>
            <p:nvSpPr>
              <p:cNvPr id="28" name="TextBox 27">
                <a:extLst>
                  <a:ext uri="{FF2B5EF4-FFF2-40B4-BE49-F238E27FC236}">
                    <a16:creationId xmlns:a16="http://schemas.microsoft.com/office/drawing/2014/main" id="{5DAA8326-B083-404A-AA1C-5930E44E3DFE}"/>
                  </a:ext>
                </a:extLst>
              </p:cNvPr>
              <p:cNvSpPr txBox="1">
                <a:spLocks noRot="1" noChangeAspect="1" noMove="1" noResize="1" noEditPoints="1" noAdjustHandles="1" noChangeArrowheads="1" noChangeShapeType="1" noTextEdit="1"/>
              </p:cNvSpPr>
              <p:nvPr/>
            </p:nvSpPr>
            <p:spPr>
              <a:xfrm>
                <a:off x="395664" y="4217562"/>
                <a:ext cx="12416305" cy="20287670"/>
              </a:xfrm>
              <a:prstGeom prst="rect">
                <a:avLst/>
              </a:prstGeom>
              <a:blipFill>
                <a:blip r:embed="rId4"/>
                <a:stretch>
                  <a:fillRect l="-1943" t="-626" r="-1943"/>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CDDD98CD-7861-8042-A6C3-2102A8D9843F}"/>
              </a:ext>
            </a:extLst>
          </p:cNvPr>
          <p:cNvSpPr txBox="1"/>
          <p:nvPr/>
        </p:nvSpPr>
        <p:spPr>
          <a:xfrm>
            <a:off x="38634423" y="4819844"/>
            <a:ext cx="7590623" cy="1938992"/>
          </a:xfrm>
          <a:prstGeom prst="rect">
            <a:avLst/>
          </a:prstGeom>
          <a:noFill/>
        </p:spPr>
        <p:txBody>
          <a:bodyPr wrap="square" rtlCol="0">
            <a:spAutoFit/>
          </a:bodyPr>
          <a:lstStyle/>
          <a:p>
            <a:pPr algn="ctr"/>
            <a:r>
              <a:rPr lang="en-US" sz="7200" b="1" dirty="0">
                <a:latin typeface="Cambria" panose="02040503050406030204" pitchFamily="18" charset="0"/>
                <a:cs typeface="Times New Roman" panose="02020603050405020304" pitchFamily="18" charset="0"/>
              </a:rPr>
              <a:t>Isaiah Mumaw</a:t>
            </a:r>
          </a:p>
          <a:p>
            <a:pPr algn="ctr"/>
            <a:r>
              <a:rPr lang="en-US" sz="4800" dirty="0" err="1">
                <a:latin typeface="Cambria" panose="02040503050406030204" pitchFamily="18" charset="0"/>
                <a:cs typeface="Times New Roman" panose="02020603050405020304" pitchFamily="18" charset="0"/>
              </a:rPr>
              <a:t>imumaw@nd.edu</a:t>
            </a:r>
            <a:endParaRPr lang="en-US" sz="4800" dirty="0">
              <a:latin typeface="Cambria" panose="020405030504060302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27FA9B0B-FFA6-E14C-B105-C402A318C8D9}"/>
              </a:ext>
            </a:extLst>
          </p:cNvPr>
          <p:cNvSpPr txBox="1"/>
          <p:nvPr/>
        </p:nvSpPr>
        <p:spPr>
          <a:xfrm>
            <a:off x="38879802" y="2773456"/>
            <a:ext cx="11983339" cy="1325880"/>
          </a:xfrm>
          <a:prstGeom prst="rect">
            <a:avLst/>
          </a:prstGeom>
          <a:noFill/>
        </p:spPr>
        <p:txBody>
          <a:bodyPr wrap="square" rtlCol="0">
            <a:spAutoFit/>
          </a:bodyPr>
          <a:lstStyle/>
          <a:p>
            <a:r>
              <a:rPr lang="en-US" sz="8000" b="1" dirty="0">
                <a:latin typeface="Cambria" panose="02040503050406030204" pitchFamily="18" charset="0"/>
                <a:cs typeface="Arial" panose="020B0604020202020204" pitchFamily="34" charset="0"/>
              </a:rPr>
              <a:t>Contact Information</a:t>
            </a:r>
          </a:p>
        </p:txBody>
      </p:sp>
      <p:cxnSp>
        <p:nvCxnSpPr>
          <p:cNvPr id="46" name="Straight Connector 45">
            <a:extLst>
              <a:ext uri="{FF2B5EF4-FFF2-40B4-BE49-F238E27FC236}">
                <a16:creationId xmlns:a16="http://schemas.microsoft.com/office/drawing/2014/main" id="{573626ED-DEDF-BF4B-B96C-C249233FC340}"/>
              </a:ext>
            </a:extLst>
          </p:cNvPr>
          <p:cNvCxnSpPr>
            <a:cxnSpLocks/>
          </p:cNvCxnSpPr>
          <p:nvPr/>
        </p:nvCxnSpPr>
        <p:spPr>
          <a:xfrm>
            <a:off x="38879801" y="4048536"/>
            <a:ext cx="11983339" cy="0"/>
          </a:xfrm>
          <a:prstGeom prst="line">
            <a:avLst/>
          </a:prstGeom>
          <a:ln w="76200">
            <a:solidFill>
              <a:srgbClr val="D39F10"/>
            </a:solidFill>
          </a:ln>
        </p:spPr>
        <p:style>
          <a:lnRef idx="1">
            <a:schemeClr val="accent1"/>
          </a:lnRef>
          <a:fillRef idx="0">
            <a:schemeClr val="accent1"/>
          </a:fillRef>
          <a:effectRef idx="0">
            <a:schemeClr val="accent1"/>
          </a:effectRef>
          <a:fontRef idx="minor">
            <a:schemeClr val="tx1"/>
          </a:fontRef>
        </p:style>
      </p:cxnSp>
      <p:pic>
        <p:nvPicPr>
          <p:cNvPr id="77" name="Picture 76" descr="Text&#10;&#10;Description automatically generated">
            <a:extLst>
              <a:ext uri="{FF2B5EF4-FFF2-40B4-BE49-F238E27FC236}">
                <a16:creationId xmlns:a16="http://schemas.microsoft.com/office/drawing/2014/main" id="{A7619F4F-5FF4-6547-A4DC-6EEF727C0853}"/>
              </a:ext>
            </a:extLst>
          </p:cNvPr>
          <p:cNvPicPr>
            <a:picLocks noChangeAspect="1"/>
          </p:cNvPicPr>
          <p:nvPr/>
        </p:nvPicPr>
        <p:blipFill>
          <a:blip r:embed="rId5"/>
          <a:stretch>
            <a:fillRect/>
          </a:stretch>
        </p:blipFill>
        <p:spPr>
          <a:xfrm>
            <a:off x="38636192" y="7398177"/>
            <a:ext cx="7835055" cy="2793896"/>
          </a:xfrm>
          <a:prstGeom prst="rect">
            <a:avLst/>
          </a:prstGeom>
        </p:spPr>
      </p:pic>
      <p:pic>
        <p:nvPicPr>
          <p:cNvPr id="79" name="Picture 78" descr="A person in a suit and tie&#10;&#10;Description automatically generated with medium confidence">
            <a:extLst>
              <a:ext uri="{FF2B5EF4-FFF2-40B4-BE49-F238E27FC236}">
                <a16:creationId xmlns:a16="http://schemas.microsoft.com/office/drawing/2014/main" id="{E2FB72E1-DC11-284B-BBDB-1721B7C8DF5E}"/>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5900"/>
                    </a14:imgEffect>
                  </a14:imgLayer>
                </a14:imgProps>
              </a:ext>
            </a:extLst>
          </a:blip>
          <a:srcRect l="10816" t="10156" r="12030" b="12691"/>
          <a:stretch/>
        </p:blipFill>
        <p:spPr>
          <a:xfrm>
            <a:off x="46448384" y="4282276"/>
            <a:ext cx="4365233" cy="6589032"/>
          </a:xfrm>
          <a:prstGeom prst="rect">
            <a:avLst/>
          </a:prstGeom>
        </p:spPr>
      </p:pic>
      <p:sp>
        <p:nvSpPr>
          <p:cNvPr id="74" name="TextBox 73">
            <a:extLst>
              <a:ext uri="{FF2B5EF4-FFF2-40B4-BE49-F238E27FC236}">
                <a16:creationId xmlns:a16="http://schemas.microsoft.com/office/drawing/2014/main" id="{059B9AA4-1EE2-9F54-2217-31AB2D73AF82}"/>
              </a:ext>
            </a:extLst>
          </p:cNvPr>
          <p:cNvSpPr txBox="1"/>
          <p:nvPr/>
        </p:nvSpPr>
        <p:spPr>
          <a:xfrm>
            <a:off x="395666" y="23833775"/>
            <a:ext cx="13348634" cy="1325880"/>
          </a:xfrm>
          <a:prstGeom prst="rect">
            <a:avLst/>
          </a:prstGeom>
          <a:noFill/>
        </p:spPr>
        <p:txBody>
          <a:bodyPr wrap="square" rtlCol="0">
            <a:spAutoFit/>
          </a:bodyPr>
          <a:lstStyle/>
          <a:p>
            <a:r>
              <a:rPr lang="en-US" sz="8000" b="1" dirty="0">
                <a:latin typeface="Cambria" panose="02040503050406030204" pitchFamily="18" charset="0"/>
                <a:cs typeface="Arial" panose="020B0604020202020204" pitchFamily="34" charset="0"/>
              </a:rPr>
              <a:t>Experimental Setup</a:t>
            </a:r>
          </a:p>
        </p:txBody>
      </p:sp>
      <p:cxnSp>
        <p:nvCxnSpPr>
          <p:cNvPr id="76" name="Straight Connector 75">
            <a:extLst>
              <a:ext uri="{FF2B5EF4-FFF2-40B4-BE49-F238E27FC236}">
                <a16:creationId xmlns:a16="http://schemas.microsoft.com/office/drawing/2014/main" id="{F64E085D-2581-34C8-5B5E-2AA79ED0B9BC}"/>
              </a:ext>
            </a:extLst>
          </p:cNvPr>
          <p:cNvCxnSpPr>
            <a:cxnSpLocks/>
          </p:cNvCxnSpPr>
          <p:nvPr/>
        </p:nvCxnSpPr>
        <p:spPr>
          <a:xfrm>
            <a:off x="395663" y="25223808"/>
            <a:ext cx="12416308" cy="39732"/>
          </a:xfrm>
          <a:prstGeom prst="line">
            <a:avLst/>
          </a:prstGeom>
          <a:ln w="76200">
            <a:solidFill>
              <a:srgbClr val="D39F10"/>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84670C7B-D0D7-3575-BFF8-BEA01FA5AB70}"/>
              </a:ext>
            </a:extLst>
          </p:cNvPr>
          <p:cNvSpPr txBox="1"/>
          <p:nvPr/>
        </p:nvSpPr>
        <p:spPr>
          <a:xfrm>
            <a:off x="377217" y="25428500"/>
            <a:ext cx="12416307" cy="7371249"/>
          </a:xfrm>
          <a:prstGeom prst="rect">
            <a:avLst/>
          </a:prstGeom>
          <a:noFill/>
        </p:spPr>
        <p:txBody>
          <a:bodyPr wrap="square" rtlCol="0">
            <a:spAutoFit/>
          </a:bodyPr>
          <a:lstStyle/>
          <a:p>
            <a:pPr algn="just"/>
            <a:r>
              <a:rPr lang="en-US" sz="4300" dirty="0">
                <a:latin typeface="Cambria" panose="02040503050406030204" pitchFamily="18" charset="0"/>
                <a:cs typeface="Times New Roman" panose="02020603050405020304" pitchFamily="18" charset="0"/>
              </a:rPr>
              <a:t>Samples of </a:t>
            </a:r>
            <a:r>
              <a:rPr lang="en-US" sz="4300" baseline="30000" dirty="0">
                <a:latin typeface="Cambria" panose="02040503050406030204" pitchFamily="18" charset="0"/>
                <a:cs typeface="Times New Roman" panose="02020603050405020304" pitchFamily="18" charset="0"/>
              </a:rPr>
              <a:t>152</a:t>
            </a:r>
            <a:r>
              <a:rPr lang="en-US" sz="4300" dirty="0">
                <a:latin typeface="Cambria" panose="02040503050406030204" pitchFamily="18" charset="0"/>
                <a:cs typeface="Times New Roman" panose="02020603050405020304" pitchFamily="18" charset="0"/>
              </a:rPr>
              <a:t>Eu, </a:t>
            </a:r>
            <a:r>
              <a:rPr lang="en-US" sz="4300" baseline="30000" dirty="0">
                <a:latin typeface="Cambria" panose="02040503050406030204" pitchFamily="18" charset="0"/>
                <a:cs typeface="Times New Roman" panose="02020603050405020304" pitchFamily="18" charset="0"/>
              </a:rPr>
              <a:t>60</a:t>
            </a:r>
            <a:r>
              <a:rPr lang="en-US" sz="4300" dirty="0">
                <a:latin typeface="Cambria" panose="02040503050406030204" pitchFamily="18" charset="0"/>
                <a:cs typeface="Times New Roman" panose="02020603050405020304" pitchFamily="18" charset="0"/>
              </a:rPr>
              <a:t>Co, </a:t>
            </a:r>
            <a:r>
              <a:rPr lang="en-US" sz="4300" baseline="30000" dirty="0">
                <a:latin typeface="Cambria" panose="02040503050406030204" pitchFamily="18" charset="0"/>
                <a:cs typeface="Times New Roman" panose="02020603050405020304" pitchFamily="18" charset="0"/>
              </a:rPr>
              <a:t>40</a:t>
            </a:r>
            <a:r>
              <a:rPr lang="en-US" sz="4300" dirty="0">
                <a:latin typeface="Cambria" panose="02040503050406030204" pitchFamily="18" charset="0"/>
                <a:cs typeface="Times New Roman" panose="02020603050405020304" pitchFamily="18" charset="0"/>
              </a:rPr>
              <a:t>K, and </a:t>
            </a:r>
            <a:r>
              <a:rPr lang="en-US" sz="4300" baseline="30000" dirty="0">
                <a:latin typeface="Cambria" panose="02040503050406030204" pitchFamily="18" charset="0"/>
                <a:cs typeface="Times New Roman" panose="02020603050405020304" pitchFamily="18" charset="0"/>
              </a:rPr>
              <a:t>166</a:t>
            </a:r>
            <a:r>
              <a:rPr lang="en-US" sz="4300" dirty="0">
                <a:latin typeface="Cambria" panose="02040503050406030204" pitchFamily="18" charset="0"/>
                <a:cs typeface="Times New Roman" panose="02020603050405020304" pitchFamily="18" charset="0"/>
              </a:rPr>
              <a:t>Ho were placed inside of a lead-shielded chamber. Emitted photons travelled into a germanium-type detector (Det), powered by a high voltage power source (HV) and cooled using a tank of liquid N</a:t>
            </a:r>
            <a:r>
              <a:rPr lang="en-US" sz="4300" baseline="-25000" dirty="0">
                <a:latin typeface="Cambria" panose="02040503050406030204" pitchFamily="18" charset="0"/>
                <a:cs typeface="Times New Roman" panose="02020603050405020304" pitchFamily="18" charset="0"/>
              </a:rPr>
              <a:t>2</a:t>
            </a:r>
            <a:r>
              <a:rPr lang="en-US" sz="4300" dirty="0">
                <a:latin typeface="Cambria" panose="02040503050406030204" pitchFamily="18" charset="0"/>
                <a:cs typeface="Times New Roman" panose="02020603050405020304" pitchFamily="18" charset="0"/>
              </a:rPr>
              <a:t>.</a:t>
            </a:r>
          </a:p>
          <a:p>
            <a:pPr algn="just"/>
            <a:endParaRPr lang="en-US" sz="4300" dirty="0">
              <a:latin typeface="Cambria" panose="02040503050406030204" pitchFamily="18" charset="0"/>
              <a:cs typeface="Times New Roman" panose="02020603050405020304" pitchFamily="18" charset="0"/>
            </a:endParaRPr>
          </a:p>
          <a:p>
            <a:pPr algn="just"/>
            <a:r>
              <a:rPr lang="en-US" sz="4300" dirty="0">
                <a:latin typeface="Cambria" panose="02040503050406030204" pitchFamily="18" charset="0"/>
                <a:cs typeface="Times New Roman" panose="02020603050405020304" pitchFamily="18" charset="0"/>
              </a:rPr>
              <a:t>Signals from the detector travelled to a spectroscopy amplifier (Spec Amp), designed to amplify and shape data. A multichannel analyzer (MCA) divided the signal into bins, which were read and visualized by the computer. This setup can be viewed in Fig. 1.</a:t>
            </a:r>
          </a:p>
        </p:txBody>
      </p:sp>
      <p:pic>
        <p:nvPicPr>
          <p:cNvPr id="80" name="Picture 79" descr="Diagram&#10;&#10;Description automatically generated">
            <a:extLst>
              <a:ext uri="{FF2B5EF4-FFF2-40B4-BE49-F238E27FC236}">
                <a16:creationId xmlns:a16="http://schemas.microsoft.com/office/drawing/2014/main" id="{0DEAC89E-40B9-4DC3-CB4C-F390F745F66C}"/>
              </a:ext>
            </a:extLst>
          </p:cNvPr>
          <p:cNvPicPr>
            <a:picLocks noChangeAspect="1"/>
          </p:cNvPicPr>
          <p:nvPr/>
        </p:nvPicPr>
        <p:blipFill>
          <a:blip r:embed="rId8"/>
          <a:stretch>
            <a:fillRect/>
          </a:stretch>
        </p:blipFill>
        <p:spPr>
          <a:xfrm>
            <a:off x="13744300" y="2878954"/>
            <a:ext cx="11256669" cy="9758688"/>
          </a:xfrm>
          <a:prstGeom prst="rect">
            <a:avLst/>
          </a:prstGeom>
        </p:spPr>
      </p:pic>
      <p:sp>
        <p:nvSpPr>
          <p:cNvPr id="81" name="TextBox 80">
            <a:extLst>
              <a:ext uri="{FF2B5EF4-FFF2-40B4-BE49-F238E27FC236}">
                <a16:creationId xmlns:a16="http://schemas.microsoft.com/office/drawing/2014/main" id="{2771FA96-C0E4-2F02-345A-56615472C74E}"/>
              </a:ext>
            </a:extLst>
          </p:cNvPr>
          <p:cNvSpPr txBox="1"/>
          <p:nvPr/>
        </p:nvSpPr>
        <p:spPr>
          <a:xfrm>
            <a:off x="13693677" y="12725923"/>
            <a:ext cx="11604667" cy="707886"/>
          </a:xfrm>
          <a:prstGeom prst="rect">
            <a:avLst/>
          </a:prstGeom>
          <a:noFill/>
        </p:spPr>
        <p:txBody>
          <a:bodyPr wrap="square" rtlCol="0">
            <a:spAutoFit/>
          </a:bodyPr>
          <a:lstStyle/>
          <a:p>
            <a:pPr algn="ctr"/>
            <a:r>
              <a:rPr lang="en-US" sz="4000" b="1" dirty="0">
                <a:latin typeface="Cambria" panose="02040503050406030204" pitchFamily="18" charset="0"/>
                <a:cs typeface="Times New Roman" panose="02020603050405020304" pitchFamily="18" charset="0"/>
              </a:rPr>
              <a:t>Fig. 1</a:t>
            </a:r>
            <a:r>
              <a:rPr lang="en-US" sz="4000" dirty="0">
                <a:latin typeface="Cambria" panose="02040503050406030204" pitchFamily="18" charset="0"/>
                <a:cs typeface="Times New Roman" panose="02020603050405020304" pitchFamily="18" charset="0"/>
              </a:rPr>
              <a:t>: Block diagram of experimental setup</a:t>
            </a:r>
          </a:p>
        </p:txBody>
      </p:sp>
      <p:sp>
        <p:nvSpPr>
          <p:cNvPr id="82" name="TextBox 81">
            <a:extLst>
              <a:ext uri="{FF2B5EF4-FFF2-40B4-BE49-F238E27FC236}">
                <a16:creationId xmlns:a16="http://schemas.microsoft.com/office/drawing/2014/main" id="{530C854E-FD18-7090-F63C-0960FA075C91}"/>
              </a:ext>
            </a:extLst>
          </p:cNvPr>
          <p:cNvSpPr txBox="1"/>
          <p:nvPr/>
        </p:nvSpPr>
        <p:spPr>
          <a:xfrm>
            <a:off x="13475512" y="13703555"/>
            <a:ext cx="11576082" cy="1323439"/>
          </a:xfrm>
          <a:prstGeom prst="rect">
            <a:avLst/>
          </a:prstGeom>
          <a:noFill/>
        </p:spPr>
        <p:txBody>
          <a:bodyPr wrap="square" rtlCol="0">
            <a:spAutoFit/>
          </a:bodyPr>
          <a:lstStyle/>
          <a:p>
            <a:r>
              <a:rPr lang="en-US" sz="8000" b="1" dirty="0">
                <a:latin typeface="Cambria" panose="02040503050406030204" pitchFamily="18" charset="0"/>
                <a:cs typeface="Arial" panose="020B0604020202020204" pitchFamily="34" charset="0"/>
              </a:rPr>
              <a:t>Calibration, Resolution</a:t>
            </a:r>
          </a:p>
        </p:txBody>
      </p:sp>
      <p:cxnSp>
        <p:nvCxnSpPr>
          <p:cNvPr id="83" name="Straight Connector 82">
            <a:extLst>
              <a:ext uri="{FF2B5EF4-FFF2-40B4-BE49-F238E27FC236}">
                <a16:creationId xmlns:a16="http://schemas.microsoft.com/office/drawing/2014/main" id="{098D072E-4BA3-CE67-5C27-FD5A4E27D188}"/>
              </a:ext>
            </a:extLst>
          </p:cNvPr>
          <p:cNvCxnSpPr>
            <a:cxnSpLocks/>
          </p:cNvCxnSpPr>
          <p:nvPr/>
        </p:nvCxnSpPr>
        <p:spPr>
          <a:xfrm>
            <a:off x="13475052" y="15029435"/>
            <a:ext cx="11881098" cy="0"/>
          </a:xfrm>
          <a:prstGeom prst="line">
            <a:avLst/>
          </a:prstGeom>
          <a:ln w="76200">
            <a:solidFill>
              <a:srgbClr val="D39F10"/>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3B6ABDC-0BD4-1DD3-DDC8-EF978AF66ED7}"/>
              </a:ext>
            </a:extLst>
          </p:cNvPr>
          <p:cNvSpPr txBox="1"/>
          <p:nvPr/>
        </p:nvSpPr>
        <p:spPr>
          <a:xfrm>
            <a:off x="25975021" y="2932220"/>
            <a:ext cx="12156419" cy="1323439"/>
          </a:xfrm>
          <a:prstGeom prst="rect">
            <a:avLst/>
          </a:prstGeom>
          <a:noFill/>
        </p:spPr>
        <p:txBody>
          <a:bodyPr wrap="square" rtlCol="0">
            <a:spAutoFit/>
          </a:bodyPr>
          <a:lstStyle/>
          <a:p>
            <a:r>
              <a:rPr lang="en-US" sz="8000" b="1" baseline="30000" dirty="0">
                <a:latin typeface="Cambria" panose="02040503050406030204" pitchFamily="18" charset="0"/>
                <a:cs typeface="Arial" panose="020B0604020202020204" pitchFamily="34" charset="0"/>
              </a:rPr>
              <a:t>166</a:t>
            </a:r>
            <a:r>
              <a:rPr lang="en-US" sz="8000" b="1" dirty="0">
                <a:latin typeface="Cambria" panose="02040503050406030204" pitchFamily="18" charset="0"/>
                <a:cs typeface="Arial" panose="020B0604020202020204" pitchFamily="34" charset="0"/>
              </a:rPr>
              <a:t>Ho Results</a:t>
            </a:r>
            <a:endParaRPr lang="en-US" sz="8000" b="1" baseline="30000" dirty="0">
              <a:latin typeface="Cambria" panose="02040503050406030204" pitchFamily="18" charset="0"/>
              <a:cs typeface="Arial" panose="020B0604020202020204" pitchFamily="34" charset="0"/>
            </a:endParaRPr>
          </a:p>
        </p:txBody>
      </p:sp>
      <p:cxnSp>
        <p:nvCxnSpPr>
          <p:cNvPr id="85" name="Straight Connector 84">
            <a:extLst>
              <a:ext uri="{FF2B5EF4-FFF2-40B4-BE49-F238E27FC236}">
                <a16:creationId xmlns:a16="http://schemas.microsoft.com/office/drawing/2014/main" id="{384905AC-A12D-CA8B-9CFB-5BE8C41CA018}"/>
              </a:ext>
            </a:extLst>
          </p:cNvPr>
          <p:cNvCxnSpPr>
            <a:cxnSpLocks/>
          </p:cNvCxnSpPr>
          <p:nvPr/>
        </p:nvCxnSpPr>
        <p:spPr>
          <a:xfrm>
            <a:off x="25974562" y="4258100"/>
            <a:ext cx="12074745" cy="0"/>
          </a:xfrm>
          <a:prstGeom prst="line">
            <a:avLst/>
          </a:prstGeom>
          <a:ln w="76200">
            <a:solidFill>
              <a:srgbClr val="D39F1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AB09936E-EE47-266F-85B9-75C025ACFC96}"/>
                  </a:ext>
                </a:extLst>
              </p:cNvPr>
              <p:cNvSpPr txBox="1"/>
              <p:nvPr/>
            </p:nvSpPr>
            <p:spPr>
              <a:xfrm>
                <a:off x="13396675" y="15158709"/>
                <a:ext cx="11928973" cy="9797554"/>
              </a:xfrm>
              <a:prstGeom prst="rect">
                <a:avLst/>
              </a:prstGeom>
              <a:noFill/>
            </p:spPr>
            <p:txBody>
              <a:bodyPr wrap="square" rtlCol="0">
                <a:spAutoFit/>
              </a:bodyPr>
              <a:lstStyle/>
              <a:p>
                <a:pPr algn="just"/>
                <a:r>
                  <a:rPr lang="en-US" sz="4300" baseline="30000" dirty="0">
                    <a:latin typeface="Cambria" panose="02040503050406030204" pitchFamily="18" charset="0"/>
                    <a:cs typeface="Times New Roman" panose="02020603050405020304" pitchFamily="18" charset="0"/>
                  </a:rPr>
                  <a:t>152</a:t>
                </a:r>
                <a:r>
                  <a:rPr lang="en-US" sz="4300" dirty="0">
                    <a:latin typeface="Cambria" panose="02040503050406030204" pitchFamily="18" charset="0"/>
                    <a:cs typeface="Times New Roman" panose="02020603050405020304" pitchFamily="18" charset="0"/>
                  </a:rPr>
                  <a:t>Eu was chosen as a calibration sample, as it has a complex decay scheme which produces a broad spectrum of clear peaks. Using linear regression over these peaks, it was possible to produce an equation relating channels to energies:</a:t>
                </a:r>
                <a:endParaRPr lang="en-US" sz="4300" baseline="30000" dirty="0">
                  <a:latin typeface="Cambria" panose="02040503050406030204" pitchFamily="18" charset="0"/>
                  <a:cs typeface="Times New Roman" panose="02020603050405020304" pitchFamily="18" charset="0"/>
                </a:endParaRPr>
              </a:p>
              <a:p>
                <a:pPr algn="just"/>
                <a:endParaRPr lang="en-US" sz="4300" baseline="30000" dirty="0">
                  <a:latin typeface="Cambria" panose="02040503050406030204" pitchFamily="18" charset="0"/>
                  <a:cs typeface="Times New Roman" panose="02020603050405020304" pitchFamily="18" charset="0"/>
                </a:endParaRPr>
              </a:p>
              <a:p>
                <a:pPr algn="ctr"/>
                <a14:m>
                  <m:oMath xmlns:m="http://schemas.openxmlformats.org/officeDocument/2006/math">
                    <m:r>
                      <a:rPr lang="en-US" sz="4300" b="0" i="1" smtClean="0">
                        <a:latin typeface="Cambria Math" panose="02040503050406030204" pitchFamily="18" charset="0"/>
                        <a:cs typeface="Times New Roman" panose="02020603050405020304" pitchFamily="18" charset="0"/>
                      </a:rPr>
                      <m:t>𝐸</m:t>
                    </m:r>
                    <m:r>
                      <a:rPr lang="en-US" sz="4300" b="0" i="1" smtClean="0">
                        <a:latin typeface="Cambria Math" panose="02040503050406030204" pitchFamily="18" charset="0"/>
                        <a:cs typeface="Times New Roman" panose="02020603050405020304" pitchFamily="18" charset="0"/>
                      </a:rPr>
                      <m:t>(</m:t>
                    </m:r>
                    <m:r>
                      <a:rPr lang="en-US" sz="4300" b="0" i="1" smtClean="0">
                        <a:latin typeface="Cambria Math" panose="02040503050406030204" pitchFamily="18" charset="0"/>
                        <a:cs typeface="Times New Roman" panose="02020603050405020304" pitchFamily="18" charset="0"/>
                      </a:rPr>
                      <m:t>𝑐</m:t>
                    </m:r>
                    <m:r>
                      <a:rPr lang="en-US" sz="4300" b="0" i="1" smtClean="0">
                        <a:latin typeface="Cambria Math" panose="02040503050406030204" pitchFamily="18" charset="0"/>
                        <a:cs typeface="Times New Roman" panose="02020603050405020304" pitchFamily="18" charset="0"/>
                      </a:rPr>
                      <m:t>)=1.100</m:t>
                    </m:r>
                    <m:r>
                      <a:rPr lang="en-US" sz="4300" b="0" i="1" smtClean="0">
                        <a:latin typeface="Cambria Math" panose="02040503050406030204" pitchFamily="18" charset="0"/>
                        <a:cs typeface="Times New Roman" panose="02020603050405020304" pitchFamily="18" charset="0"/>
                      </a:rPr>
                      <m:t>𝑐</m:t>
                    </m:r>
                    <m:r>
                      <a:rPr lang="en-US" sz="4300" b="0" i="1" smtClean="0">
                        <a:latin typeface="Cambria Math" panose="02040503050406030204" pitchFamily="18" charset="0"/>
                        <a:cs typeface="Times New Roman" panose="02020603050405020304" pitchFamily="18" charset="0"/>
                      </a:rPr>
                      <m:t>+7.023</m:t>
                    </m:r>
                  </m:oMath>
                </a14:m>
                <a:r>
                  <a:rPr lang="en-US" sz="4300" dirty="0">
                    <a:latin typeface="Cambria" panose="02040503050406030204" pitchFamily="18" charset="0"/>
                    <a:cs typeface="Times New Roman" panose="02020603050405020304" pitchFamily="18" charset="0"/>
                  </a:rPr>
                  <a:t>,</a:t>
                </a:r>
              </a:p>
              <a:p>
                <a:pPr algn="just"/>
                <a:endParaRPr lang="en-US" sz="4300" dirty="0">
                  <a:latin typeface="Cambria" panose="02040503050406030204" pitchFamily="18" charset="0"/>
                  <a:cs typeface="Times New Roman" panose="02020603050405020304" pitchFamily="18" charset="0"/>
                </a:endParaRPr>
              </a:p>
              <a:p>
                <a:pPr algn="just"/>
                <a:r>
                  <a:rPr lang="en-US" sz="4300" dirty="0">
                    <a:latin typeface="Cambria" panose="02040503050406030204" pitchFamily="18" charset="0"/>
                    <a:cs typeface="Times New Roman" panose="02020603050405020304" pitchFamily="18" charset="0"/>
                  </a:rPr>
                  <a:t>The resolution of the detector was then determined using samples of </a:t>
                </a:r>
                <a:r>
                  <a:rPr lang="en-US" sz="4300" baseline="30000" dirty="0">
                    <a:latin typeface="Cambria" panose="02040503050406030204" pitchFamily="18" charset="0"/>
                    <a:cs typeface="Times New Roman" panose="02020603050405020304" pitchFamily="18" charset="0"/>
                  </a:rPr>
                  <a:t>60</a:t>
                </a:r>
                <a:r>
                  <a:rPr lang="en-US" sz="4300" dirty="0">
                    <a:latin typeface="Cambria" panose="02040503050406030204" pitchFamily="18" charset="0"/>
                    <a:cs typeface="Times New Roman" panose="02020603050405020304" pitchFamily="18" charset="0"/>
                  </a:rPr>
                  <a:t>Co and </a:t>
                </a:r>
                <a:r>
                  <a:rPr lang="en-US" sz="4300" baseline="30000" dirty="0">
                    <a:latin typeface="Cambria" panose="02040503050406030204" pitchFamily="18" charset="0"/>
                    <a:cs typeface="Times New Roman" panose="02020603050405020304" pitchFamily="18" charset="0"/>
                  </a:rPr>
                  <a:t>40</a:t>
                </a:r>
                <a:r>
                  <a:rPr lang="en-US" sz="4300" dirty="0">
                    <a:latin typeface="Cambria" panose="02040503050406030204" pitchFamily="18" charset="0"/>
                    <a:cs typeface="Times New Roman" panose="02020603050405020304" pitchFamily="18" charset="0"/>
                  </a:rPr>
                  <a:t>K, given as the full width at half maximum divided by the photopeak energy. These samples were selected as they produce large, isolated peaks. These results, in addition to some calculations using </a:t>
                </a:r>
                <a:r>
                  <a:rPr lang="en-US" sz="4300" baseline="30000" dirty="0">
                    <a:latin typeface="Cambria" panose="02040503050406030204" pitchFamily="18" charset="0"/>
                    <a:cs typeface="Times New Roman" panose="02020603050405020304" pitchFamily="18" charset="0"/>
                  </a:rPr>
                  <a:t>152</a:t>
                </a:r>
                <a:r>
                  <a:rPr lang="en-US" sz="4300" dirty="0">
                    <a:latin typeface="Cambria" panose="02040503050406030204" pitchFamily="18" charset="0"/>
                    <a:cs typeface="Times New Roman" panose="02020603050405020304" pitchFamily="18" charset="0"/>
                  </a:rPr>
                  <a:t>Eu, are displayed in Table 1.</a:t>
                </a:r>
              </a:p>
            </p:txBody>
          </p:sp>
        </mc:Choice>
        <mc:Fallback>
          <p:sp>
            <p:nvSpPr>
              <p:cNvPr id="86" name="TextBox 85">
                <a:extLst>
                  <a:ext uri="{FF2B5EF4-FFF2-40B4-BE49-F238E27FC236}">
                    <a16:creationId xmlns:a16="http://schemas.microsoft.com/office/drawing/2014/main" id="{AB09936E-EE47-266F-85B9-75C025ACFC96}"/>
                  </a:ext>
                </a:extLst>
              </p:cNvPr>
              <p:cNvSpPr txBox="1">
                <a:spLocks noRot="1" noChangeAspect="1" noMove="1" noResize="1" noEditPoints="1" noAdjustHandles="1" noChangeArrowheads="1" noChangeShapeType="1" noTextEdit="1"/>
              </p:cNvSpPr>
              <p:nvPr/>
            </p:nvSpPr>
            <p:spPr>
              <a:xfrm>
                <a:off x="13396675" y="15158709"/>
                <a:ext cx="11928973" cy="9797554"/>
              </a:xfrm>
              <a:prstGeom prst="rect">
                <a:avLst/>
              </a:prstGeom>
              <a:blipFill>
                <a:blip r:embed="rId9"/>
                <a:stretch>
                  <a:fillRect l="-2130" t="-1164" r="-2130" b="-1940"/>
                </a:stretch>
              </a:blipFill>
            </p:spPr>
            <p:txBody>
              <a:bodyPr/>
              <a:lstStyle/>
              <a:p>
                <a:r>
                  <a:rPr lang="en-US">
                    <a:noFill/>
                  </a:rPr>
                  <a:t> </a:t>
                </a:r>
              </a:p>
            </p:txBody>
          </p:sp>
        </mc:Fallback>
      </mc:AlternateContent>
      <p:sp>
        <p:nvSpPr>
          <p:cNvPr id="87" name="TextBox 86">
            <a:extLst>
              <a:ext uri="{FF2B5EF4-FFF2-40B4-BE49-F238E27FC236}">
                <a16:creationId xmlns:a16="http://schemas.microsoft.com/office/drawing/2014/main" id="{B7E38FFC-5165-FF7A-B269-030127E86310}"/>
              </a:ext>
            </a:extLst>
          </p:cNvPr>
          <p:cNvSpPr txBox="1"/>
          <p:nvPr/>
        </p:nvSpPr>
        <p:spPr>
          <a:xfrm>
            <a:off x="38895511" y="23932615"/>
            <a:ext cx="11963373" cy="8694688"/>
          </a:xfrm>
          <a:prstGeom prst="rect">
            <a:avLst/>
          </a:prstGeom>
          <a:noFill/>
        </p:spPr>
        <p:txBody>
          <a:bodyPr wrap="square" rtlCol="0">
            <a:spAutoFit/>
          </a:bodyPr>
          <a:lstStyle/>
          <a:p>
            <a:pPr algn="just"/>
            <a:r>
              <a:rPr lang="en-US" sz="4300" dirty="0">
                <a:latin typeface="Cambria" panose="02040503050406030204" pitchFamily="18" charset="0"/>
                <a:cs typeface="Times New Roman" panose="02020603050405020304" pitchFamily="18" charset="0"/>
              </a:rPr>
              <a:t>The results here deviated from both the fluid and rigid models of nuclear rotation, which was within expectations, as nuclei contain multiple particles bound by the strong force, and structure can vary depending on the energy state of the nucleus due to a partially quadratic relationship between energy and angular momentum.</a:t>
            </a:r>
          </a:p>
          <a:p>
            <a:pPr algn="just"/>
            <a:endParaRPr lang="en-US" sz="4300" dirty="0">
              <a:latin typeface="Cambria" panose="02040503050406030204" pitchFamily="18" charset="0"/>
              <a:cs typeface="Times New Roman" panose="02020603050405020304" pitchFamily="18" charset="0"/>
            </a:endParaRPr>
          </a:p>
          <a:p>
            <a:pPr algn="just"/>
            <a:r>
              <a:rPr lang="en-US" sz="4300" dirty="0">
                <a:latin typeface="Cambria" panose="02040503050406030204" pitchFamily="18" charset="0"/>
                <a:cs typeface="Times New Roman" panose="02020603050405020304" pitchFamily="18" charset="0"/>
              </a:rPr>
              <a:t>There is some inherent uncertainty in gamma spectroscopy due to the reliance on visual inspection, resulting in some methodological error. However, through proper analysis it was still possible to produce reasonable results.</a:t>
            </a:r>
          </a:p>
        </p:txBody>
      </p:sp>
      <p:sp>
        <p:nvSpPr>
          <p:cNvPr id="88" name="TextBox 87">
            <a:extLst>
              <a:ext uri="{FF2B5EF4-FFF2-40B4-BE49-F238E27FC236}">
                <a16:creationId xmlns:a16="http://schemas.microsoft.com/office/drawing/2014/main" id="{F24845B3-E52F-4859-CB80-2433BE68A8E6}"/>
              </a:ext>
            </a:extLst>
          </p:cNvPr>
          <p:cNvSpPr txBox="1"/>
          <p:nvPr/>
        </p:nvSpPr>
        <p:spPr>
          <a:xfrm>
            <a:off x="26029037" y="4555887"/>
            <a:ext cx="12020270" cy="2800767"/>
          </a:xfrm>
          <a:prstGeom prst="rect">
            <a:avLst/>
          </a:prstGeom>
          <a:noFill/>
        </p:spPr>
        <p:txBody>
          <a:bodyPr wrap="square" rtlCol="0">
            <a:spAutoFit/>
          </a:bodyPr>
          <a:lstStyle/>
          <a:p>
            <a:pPr algn="just"/>
            <a:r>
              <a:rPr lang="en-US" sz="4300" baseline="30000" dirty="0">
                <a:latin typeface="Cambria" panose="02040503050406030204" pitchFamily="18" charset="0"/>
                <a:cs typeface="Times New Roman" panose="02020603050405020304" pitchFamily="18" charset="0"/>
              </a:rPr>
              <a:t>166</a:t>
            </a:r>
            <a:r>
              <a:rPr lang="en-US" sz="4300" dirty="0">
                <a:latin typeface="Cambria" panose="02040503050406030204" pitchFamily="18" charset="0"/>
                <a:cs typeface="Times New Roman" panose="02020603050405020304" pitchFamily="18" charset="0"/>
              </a:rPr>
              <a:t>Ho was analyzed using the calibration and resolution data from the previous samples. Spectroscopy data is shown in Fig. 2, with some of the major peaks labelled.</a:t>
            </a:r>
            <a:endParaRPr lang="en-US" sz="4300" baseline="30000" dirty="0">
              <a:latin typeface="Cambria" panose="02040503050406030204" pitchFamily="18" charset="0"/>
              <a:cs typeface="Times New Roman" panose="02020603050405020304" pitchFamily="18" charset="0"/>
            </a:endParaRPr>
          </a:p>
        </p:txBody>
      </p:sp>
      <p:sp>
        <p:nvSpPr>
          <p:cNvPr id="89" name="TextBox 88">
            <a:extLst>
              <a:ext uri="{FF2B5EF4-FFF2-40B4-BE49-F238E27FC236}">
                <a16:creationId xmlns:a16="http://schemas.microsoft.com/office/drawing/2014/main" id="{871DBD1E-3357-F176-B247-DA1FF157ED6E}"/>
              </a:ext>
            </a:extLst>
          </p:cNvPr>
          <p:cNvSpPr txBox="1"/>
          <p:nvPr/>
        </p:nvSpPr>
        <p:spPr>
          <a:xfrm>
            <a:off x="38865946" y="22571314"/>
            <a:ext cx="11983339" cy="1325880"/>
          </a:xfrm>
          <a:prstGeom prst="rect">
            <a:avLst/>
          </a:prstGeom>
          <a:noFill/>
        </p:spPr>
        <p:txBody>
          <a:bodyPr wrap="square" rtlCol="0">
            <a:spAutoFit/>
          </a:bodyPr>
          <a:lstStyle/>
          <a:p>
            <a:r>
              <a:rPr lang="en-US" sz="8000" b="1" dirty="0">
                <a:latin typeface="Cambria" panose="02040503050406030204" pitchFamily="18" charset="0"/>
                <a:cs typeface="Arial" panose="020B0604020202020204" pitchFamily="34" charset="0"/>
              </a:rPr>
              <a:t>Discussion</a:t>
            </a:r>
          </a:p>
        </p:txBody>
      </p:sp>
      <p:cxnSp>
        <p:nvCxnSpPr>
          <p:cNvPr id="90" name="Straight Connector 89">
            <a:extLst>
              <a:ext uri="{FF2B5EF4-FFF2-40B4-BE49-F238E27FC236}">
                <a16:creationId xmlns:a16="http://schemas.microsoft.com/office/drawing/2014/main" id="{E07A5C02-2DB6-5034-2AF0-D0F15A04947D}"/>
              </a:ext>
            </a:extLst>
          </p:cNvPr>
          <p:cNvCxnSpPr>
            <a:cxnSpLocks/>
          </p:cNvCxnSpPr>
          <p:nvPr/>
        </p:nvCxnSpPr>
        <p:spPr>
          <a:xfrm>
            <a:off x="38865945" y="23846394"/>
            <a:ext cx="11983339" cy="0"/>
          </a:xfrm>
          <a:prstGeom prst="line">
            <a:avLst/>
          </a:prstGeom>
          <a:ln w="76200">
            <a:solidFill>
              <a:srgbClr val="D39F1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91" name="Table 93">
                <a:extLst>
                  <a:ext uri="{FF2B5EF4-FFF2-40B4-BE49-F238E27FC236}">
                    <a16:creationId xmlns:a16="http://schemas.microsoft.com/office/drawing/2014/main" id="{DF01BA1E-B720-AA5E-CC92-6D59BE7AFDEF}"/>
                  </a:ext>
                </a:extLst>
              </p:cNvPr>
              <p:cNvGraphicFramePr>
                <a:graphicFrameLocks noGrp="1"/>
              </p:cNvGraphicFramePr>
              <p:nvPr>
                <p:extLst>
                  <p:ext uri="{D42A27DB-BD31-4B8C-83A1-F6EECF244321}">
                    <p14:modId xmlns:p14="http://schemas.microsoft.com/office/powerpoint/2010/main" val="597136272"/>
                  </p:ext>
                </p:extLst>
              </p:nvPr>
            </p:nvGraphicFramePr>
            <p:xfrm>
              <a:off x="13434707" y="26841138"/>
              <a:ext cx="11901386" cy="5334000"/>
            </p:xfrm>
            <a:graphic>
              <a:graphicData uri="http://schemas.openxmlformats.org/drawingml/2006/table">
                <a:tbl>
                  <a:tblPr firstRow="1" bandRow="1">
                    <a:tableStyleId>{5940675A-B579-460E-94D1-54222C63F5DA}</a:tableStyleId>
                  </a:tblPr>
                  <a:tblGrid>
                    <a:gridCol w="2567293">
                      <a:extLst>
                        <a:ext uri="{9D8B030D-6E8A-4147-A177-3AD203B41FA5}">
                          <a16:colId xmlns:a16="http://schemas.microsoft.com/office/drawing/2014/main" val="1828518358"/>
                        </a:ext>
                      </a:extLst>
                    </a:gridCol>
                    <a:gridCol w="5886450">
                      <a:extLst>
                        <a:ext uri="{9D8B030D-6E8A-4147-A177-3AD203B41FA5}">
                          <a16:colId xmlns:a16="http://schemas.microsoft.com/office/drawing/2014/main" val="3300405808"/>
                        </a:ext>
                      </a:extLst>
                    </a:gridCol>
                    <a:gridCol w="3447643">
                      <a:extLst>
                        <a:ext uri="{9D8B030D-6E8A-4147-A177-3AD203B41FA5}">
                          <a16:colId xmlns:a16="http://schemas.microsoft.com/office/drawing/2014/main" val="3320480118"/>
                        </a:ext>
                      </a:extLst>
                    </a:gridCol>
                  </a:tblGrid>
                  <a:tr h="613039">
                    <a:tc>
                      <a:txBody>
                        <a:bodyPr/>
                        <a:lstStyle/>
                        <a:p>
                          <a:r>
                            <a:rPr lang="en-US" sz="4400" b="1" dirty="0">
                              <a:latin typeface="Cambria" panose="02040503050406030204" pitchFamily="18" charset="0"/>
                              <a:cs typeface="Arial" panose="020B0604020202020204" pitchFamily="34" charset="0"/>
                            </a:rPr>
                            <a:t>Sample</a:t>
                          </a:r>
                        </a:p>
                      </a:txBody>
                      <a:tcPr>
                        <a:solidFill>
                          <a:schemeClr val="bg1">
                            <a:lumMod val="85000"/>
                          </a:schemeClr>
                        </a:solidFill>
                      </a:tcPr>
                    </a:tc>
                    <a:tc>
                      <a:txBody>
                        <a:bodyPr/>
                        <a:lstStyle/>
                        <a:p>
                          <a:r>
                            <a:rPr lang="en-US" sz="4400" b="1" dirty="0">
                              <a:latin typeface="Cambria" panose="02040503050406030204" pitchFamily="18" charset="0"/>
                              <a:cs typeface="Arial" panose="020B0604020202020204" pitchFamily="34" charset="0"/>
                            </a:rPr>
                            <a:t>Photopeak (keV)</a:t>
                          </a:r>
                        </a:p>
                      </a:txBody>
                      <a:tcPr>
                        <a:solidFill>
                          <a:schemeClr val="bg1">
                            <a:lumMod val="85000"/>
                          </a:schemeClr>
                        </a:solidFill>
                      </a:tcPr>
                    </a:tc>
                    <a:tc>
                      <a:txBody>
                        <a:bodyPr/>
                        <a:lstStyle/>
                        <a:p>
                          <a:r>
                            <a:rPr lang="en-US" sz="4400" b="1" dirty="0">
                              <a:latin typeface="Cambria" panose="02040503050406030204" pitchFamily="18" charset="0"/>
                              <a:cs typeface="Arial" panose="020B0604020202020204" pitchFamily="34" charset="0"/>
                            </a:rPr>
                            <a:t>Resolution</a:t>
                          </a:r>
                        </a:p>
                      </a:txBody>
                      <a:tcPr>
                        <a:solidFill>
                          <a:schemeClr val="bg1">
                            <a:lumMod val="85000"/>
                          </a:schemeClr>
                        </a:solidFill>
                      </a:tcPr>
                    </a:tc>
                    <a:extLst>
                      <a:ext uri="{0D108BD9-81ED-4DB2-BD59-A6C34878D82A}">
                        <a16:rowId xmlns:a16="http://schemas.microsoft.com/office/drawing/2014/main" val="3646611260"/>
                      </a:ext>
                    </a:extLst>
                  </a:tr>
                  <a:tr h="370840">
                    <a:tc>
                      <a:txBody>
                        <a:bodyPr/>
                        <a:lstStyle/>
                        <a:p>
                          <a:pPr algn="l"/>
                          <a:r>
                            <a:rPr lang="en-US" sz="4400" baseline="30000" dirty="0">
                              <a:latin typeface="Cambria" panose="02040503050406030204" pitchFamily="18" charset="0"/>
                              <a:cs typeface="Times New Roman" panose="02020603050405020304" pitchFamily="18" charset="0"/>
                            </a:rPr>
                            <a:t>40</a:t>
                          </a:r>
                          <a:r>
                            <a:rPr lang="en-US" sz="4400" dirty="0">
                              <a:latin typeface="Cambria" panose="02040503050406030204" pitchFamily="18" charset="0"/>
                              <a:cs typeface="Times New Roman" panose="02020603050405020304" pitchFamily="18" charset="0"/>
                            </a:rPr>
                            <a:t>K</a:t>
                          </a:r>
                          <a:endParaRPr lang="en-US" sz="4400" i="1" dirty="0">
                            <a:latin typeface="Cambria" panose="02040503050406030204" pitchFamily="18" charset="0"/>
                            <a:cs typeface="Times New Roman" panose="02020603050405020304" pitchFamily="18" charset="0"/>
                          </a:endParaRPr>
                        </a:p>
                      </a:txBody>
                      <a:tcPr/>
                    </a:tc>
                    <a:tc>
                      <a:txBody>
                        <a:bodyPr/>
                        <a:lstStyle/>
                        <a:p>
                          <a:pPr algn="ctr"/>
                          <a14:m>
                            <m:oMathPara xmlns:m="http://schemas.openxmlformats.org/officeDocument/2006/math">
                              <m:oMathParaPr>
                                <m:jc m:val="left"/>
                              </m:oMathParaPr>
                              <m:oMath xmlns:m="http://schemas.openxmlformats.org/officeDocument/2006/math">
                                <m:r>
                                  <a:rPr lang="en-US" sz="4400" i="1" dirty="0" smtClean="0">
                                    <a:latin typeface="Cambria Math" panose="02040503050406030204" pitchFamily="18" charset="0"/>
                                    <a:cs typeface="Times New Roman" panose="02020603050405020304" pitchFamily="18" charset="0"/>
                                  </a:rPr>
                                  <m:t>1785.454</m:t>
                                </m:r>
                                <m:r>
                                  <a:rPr lang="en-US" sz="4400" b="0" i="1" dirty="0" smtClean="0">
                                    <a:latin typeface="Cambria Math" panose="02040503050406030204" pitchFamily="18" charset="0"/>
                                    <a:cs typeface="Times New Roman" panose="02020603050405020304" pitchFamily="18" charset="0"/>
                                  </a:rPr>
                                  <m:t>±11.457</m:t>
                                </m:r>
                              </m:oMath>
                            </m:oMathPara>
                          </a14:m>
                          <a:endParaRPr lang="en-US" sz="4400" i="0" dirty="0">
                            <a:latin typeface="Cambria" panose="02040503050406030204" pitchFamily="18" charset="0"/>
                            <a:cs typeface="Times New Roman" panose="02020603050405020304" pitchFamily="18" charset="0"/>
                          </a:endParaRPr>
                        </a:p>
                      </a:txBody>
                      <a:tcPr/>
                    </a:tc>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r>
                            <a:rPr lang="en-US" sz="4400" dirty="0">
                              <a:latin typeface="Cambria" panose="02040503050406030204" pitchFamily="18" charset="0"/>
                              <a:cs typeface="Times New Roman" panose="02020603050405020304" pitchFamily="18" charset="0"/>
                            </a:rPr>
                            <a:t>0.00469</a:t>
                          </a:r>
                        </a:p>
                      </a:txBody>
                      <a:tcPr/>
                    </a:tc>
                    <a:extLst>
                      <a:ext uri="{0D108BD9-81ED-4DB2-BD59-A6C34878D82A}">
                        <a16:rowId xmlns:a16="http://schemas.microsoft.com/office/drawing/2014/main" val="2902529242"/>
                      </a:ext>
                    </a:extLst>
                  </a:tr>
                  <a:tr h="370840">
                    <a:tc>
                      <a:txBody>
                        <a:bodyPr/>
                        <a:lstStyle/>
                        <a:p>
                          <a:pPr algn="l"/>
                          <a:r>
                            <a:rPr lang="en-US" sz="4400" baseline="30000" dirty="0">
                              <a:latin typeface="Cambria" panose="02040503050406030204" pitchFamily="18" charset="0"/>
                              <a:cs typeface="Times New Roman" panose="02020603050405020304" pitchFamily="18" charset="0"/>
                            </a:rPr>
                            <a:t>60</a:t>
                          </a:r>
                          <a:r>
                            <a:rPr lang="en-US" sz="4400" dirty="0">
                              <a:latin typeface="Cambria" panose="02040503050406030204" pitchFamily="18" charset="0"/>
                              <a:cs typeface="Times New Roman" panose="02020603050405020304" pitchFamily="18" charset="0"/>
                            </a:rPr>
                            <a:t>Co</a:t>
                          </a:r>
                          <a:endParaRPr lang="en-US" sz="4400" i="1" dirty="0">
                            <a:latin typeface="Cambria" panose="02040503050406030204" pitchFamily="18" charset="0"/>
                            <a:cs typeface="Times New Roman" panose="02020603050405020304" pitchFamily="18" charset="0"/>
                          </a:endParaRPr>
                        </a:p>
                      </a:txBody>
                      <a:tcPr/>
                    </a:tc>
                    <a:tc>
                      <a:txBody>
                        <a:bodyPr/>
                        <a:lstStyle/>
                        <a:p>
                          <a:pPr algn="ctr"/>
                          <a14:m>
                            <m:oMathPara xmlns:m="http://schemas.openxmlformats.org/officeDocument/2006/math">
                              <m:oMathParaPr>
                                <m:jc m:val="left"/>
                              </m:oMathParaPr>
                              <m:oMath xmlns:m="http://schemas.openxmlformats.org/officeDocument/2006/math">
                                <m:r>
                                  <a:rPr lang="en-US" sz="4400" i="1" dirty="0" smtClean="0">
                                    <a:latin typeface="Cambria Math" panose="02040503050406030204" pitchFamily="18" charset="0"/>
                                    <a:cs typeface="Times New Roman" panose="02020603050405020304" pitchFamily="18" charset="0"/>
                                  </a:rPr>
                                  <m:t>1434.627</m:t>
                                </m:r>
                                <m:r>
                                  <a:rPr lang="en-US" sz="4400" b="0" i="1" dirty="0" smtClean="0">
                                    <a:latin typeface="Cambria Math" panose="02040503050406030204" pitchFamily="18" charset="0"/>
                                    <a:cs typeface="Times New Roman" panose="02020603050405020304" pitchFamily="18" charset="0"/>
                                  </a:rPr>
                                  <m:t>±9.706</m:t>
                                </m:r>
                              </m:oMath>
                            </m:oMathPara>
                          </a14:m>
                          <a:endParaRPr lang="en-US" sz="4400" i="0" dirty="0">
                            <a:latin typeface="Cambria" panose="02040503050406030204" pitchFamily="18" charset="0"/>
                            <a:cs typeface="Times New Roman" panose="02020603050405020304" pitchFamily="18" charset="0"/>
                          </a:endParaRPr>
                        </a:p>
                      </a:txBody>
                      <a:tcPr/>
                    </a:tc>
                    <a:tc>
                      <a:txBody>
                        <a:bodyPr/>
                        <a:lstStyle/>
                        <a:p>
                          <a:pPr algn="l"/>
                          <a:r>
                            <a:rPr lang="en-US" sz="4400" i="0" dirty="0">
                              <a:latin typeface="Cambria" panose="02040503050406030204" pitchFamily="18" charset="0"/>
                              <a:cs typeface="Times New Roman" panose="02020603050405020304" pitchFamily="18" charset="0"/>
                            </a:rPr>
                            <a:t>0.00349</a:t>
                          </a:r>
                        </a:p>
                      </a:txBody>
                      <a:tcPr/>
                    </a:tc>
                    <a:extLst>
                      <a:ext uri="{0D108BD9-81ED-4DB2-BD59-A6C34878D82A}">
                        <a16:rowId xmlns:a16="http://schemas.microsoft.com/office/drawing/2014/main" val="3707930618"/>
                      </a:ext>
                    </a:extLst>
                  </a:tr>
                  <a:tr h="370840">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r>
                            <a:rPr lang="en-US" sz="4400" baseline="30000" dirty="0">
                              <a:latin typeface="Cambria" panose="02040503050406030204" pitchFamily="18" charset="0"/>
                              <a:cs typeface="Times New Roman" panose="02020603050405020304" pitchFamily="18" charset="0"/>
                            </a:rPr>
                            <a:t>60</a:t>
                          </a:r>
                          <a:r>
                            <a:rPr lang="en-US" sz="4400" dirty="0">
                              <a:latin typeface="Cambria" panose="02040503050406030204" pitchFamily="18" charset="0"/>
                              <a:cs typeface="Times New Roman" panose="02020603050405020304" pitchFamily="18" charset="0"/>
                            </a:rPr>
                            <a:t>Co</a:t>
                          </a:r>
                          <a:endParaRPr lang="en-US" sz="4400" i="1" dirty="0">
                            <a:latin typeface="Cambria" panose="02040503050406030204" pitchFamily="18" charset="0"/>
                            <a:cs typeface="Times New Roman" panose="02020603050405020304" pitchFamily="18" charset="0"/>
                          </a:endParaRPr>
                        </a:p>
                      </a:txBody>
                      <a:tcPr/>
                    </a:tc>
                    <a:tc>
                      <a:txBody>
                        <a:bodyPr/>
                        <a:lstStyle/>
                        <a:p>
                          <a:pPr marL="0" marR="0" lvl="0" indent="0" algn="ctr" defTabSz="38404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4400" i="1" dirty="0" smtClean="0">
                                    <a:latin typeface="Cambria Math" panose="02040503050406030204" pitchFamily="18" charset="0"/>
                                    <a:cs typeface="Times New Roman" panose="02020603050405020304" pitchFamily="18" charset="0"/>
                                  </a:rPr>
                                  <m:t>1628.144</m:t>
                                </m:r>
                                <m:r>
                                  <a:rPr lang="en-US" sz="4400" b="0" i="1" dirty="0" smtClean="0">
                                    <a:latin typeface="Cambria Math" panose="02040503050406030204" pitchFamily="18" charset="0"/>
                                    <a:cs typeface="Times New Roman" panose="02020603050405020304" pitchFamily="18" charset="0"/>
                                  </a:rPr>
                                  <m:t>±10.660</m:t>
                                </m:r>
                              </m:oMath>
                            </m:oMathPara>
                          </a14:m>
                          <a:endParaRPr lang="en-US" sz="4400" i="0" dirty="0">
                            <a:latin typeface="Cambria" panose="02040503050406030204" pitchFamily="18" charset="0"/>
                            <a:cs typeface="Times New Roman" panose="02020603050405020304" pitchFamily="18" charset="0"/>
                          </a:endParaRPr>
                        </a:p>
                      </a:txBody>
                      <a:tcPr/>
                    </a:tc>
                    <a:tc>
                      <a:txBody>
                        <a:bodyPr/>
                        <a:lstStyle/>
                        <a:p>
                          <a:pPr algn="l"/>
                          <a:r>
                            <a:rPr lang="en-US" sz="4400" i="0" dirty="0">
                              <a:latin typeface="Cambria" panose="02040503050406030204" pitchFamily="18" charset="0"/>
                              <a:cs typeface="Times New Roman" panose="02020603050405020304" pitchFamily="18" charset="0"/>
                            </a:rPr>
                            <a:t>0.00302</a:t>
                          </a:r>
                        </a:p>
                      </a:txBody>
                      <a:tcPr/>
                    </a:tc>
                    <a:extLst>
                      <a:ext uri="{0D108BD9-81ED-4DB2-BD59-A6C34878D82A}">
                        <a16:rowId xmlns:a16="http://schemas.microsoft.com/office/drawing/2014/main" val="3130404015"/>
                      </a:ext>
                    </a:extLst>
                  </a:tr>
                  <a:tr h="370840">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r>
                            <a:rPr lang="en-US" sz="4400" i="0" baseline="30000" dirty="0">
                              <a:latin typeface="Cambria" panose="02040503050406030204" pitchFamily="18" charset="0"/>
                              <a:cs typeface="Times New Roman" panose="02020603050405020304" pitchFamily="18" charset="0"/>
                            </a:rPr>
                            <a:t>152</a:t>
                          </a:r>
                          <a:r>
                            <a:rPr lang="en-US" sz="4400" i="0" baseline="0" dirty="0">
                              <a:latin typeface="Cambria" panose="02040503050406030204" pitchFamily="18" charset="0"/>
                              <a:cs typeface="Times New Roman" panose="02020603050405020304" pitchFamily="18" charset="0"/>
                            </a:rPr>
                            <a:t>Eu</a:t>
                          </a:r>
                          <a:endParaRPr lang="en-US" sz="4400" i="0" baseline="30000" dirty="0">
                            <a:latin typeface="Cambria" panose="02040503050406030204" pitchFamily="18" charset="0"/>
                            <a:cs typeface="Times New Roman" panose="02020603050405020304" pitchFamily="18" charset="0"/>
                          </a:endParaRPr>
                        </a:p>
                      </a:txBody>
                      <a:tcPr/>
                    </a:tc>
                    <a:tc>
                      <a:txBody>
                        <a:bodyPr/>
                        <a:lstStyle/>
                        <a:p>
                          <a:pPr marL="0" marR="0" lvl="0" indent="0" algn="ctr" defTabSz="38404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4400" i="1" dirty="0" smtClean="0">
                                    <a:latin typeface="Cambria Math" panose="02040503050406030204" pitchFamily="18" charset="0"/>
                                    <a:cs typeface="Times New Roman" panose="02020603050405020304" pitchFamily="18" charset="0"/>
                                  </a:rPr>
                                  <m:t>425.637</m:t>
                                </m:r>
                                <m:r>
                                  <a:rPr lang="en-US" sz="4400" b="0" i="1" dirty="0" smtClean="0">
                                    <a:latin typeface="Cambria Math" panose="02040503050406030204" pitchFamily="18" charset="0"/>
                                    <a:cs typeface="Times New Roman" panose="02020603050405020304" pitchFamily="18" charset="0"/>
                                  </a:rPr>
                                  <m:t>±5.729</m:t>
                                </m:r>
                              </m:oMath>
                            </m:oMathPara>
                          </a14:m>
                          <a:endParaRPr lang="en-US" sz="4400" i="0" dirty="0">
                            <a:latin typeface="Cambria" panose="02040503050406030204" pitchFamily="18" charset="0"/>
                            <a:cs typeface="Times New Roman" panose="02020603050405020304" pitchFamily="18" charset="0"/>
                          </a:endParaRPr>
                        </a:p>
                      </a:txBody>
                      <a:tcPr/>
                    </a:tc>
                    <a:tc>
                      <a:txBody>
                        <a:bodyPr/>
                        <a:lstStyle/>
                        <a:p>
                          <a:pPr algn="l"/>
                          <a:r>
                            <a:rPr lang="en-US" sz="4400" i="0" dirty="0">
                              <a:latin typeface="Cambria" panose="02040503050406030204" pitchFamily="18" charset="0"/>
                              <a:cs typeface="Times New Roman" panose="02020603050405020304" pitchFamily="18" charset="0"/>
                            </a:rPr>
                            <a:t>0.00805</a:t>
                          </a:r>
                        </a:p>
                      </a:txBody>
                      <a:tcPr/>
                    </a:tc>
                    <a:extLst>
                      <a:ext uri="{0D108BD9-81ED-4DB2-BD59-A6C34878D82A}">
                        <a16:rowId xmlns:a16="http://schemas.microsoft.com/office/drawing/2014/main" val="1496874752"/>
                      </a:ext>
                    </a:extLst>
                  </a:tr>
                  <a:tr h="0">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r>
                            <a:rPr lang="en-US" sz="4400" i="0" baseline="30000" dirty="0">
                              <a:latin typeface="Cambria" panose="02040503050406030204" pitchFamily="18" charset="0"/>
                              <a:cs typeface="Times New Roman" panose="02020603050405020304" pitchFamily="18" charset="0"/>
                            </a:rPr>
                            <a:t>152</a:t>
                          </a:r>
                          <a:r>
                            <a:rPr lang="en-US" sz="4400" i="0" baseline="0" dirty="0">
                              <a:latin typeface="Cambria" panose="02040503050406030204" pitchFamily="18" charset="0"/>
                              <a:cs typeface="Times New Roman" panose="02020603050405020304" pitchFamily="18" charset="0"/>
                            </a:rPr>
                            <a:t>Eu</a:t>
                          </a:r>
                          <a:endParaRPr lang="en-US" sz="4400" i="0" baseline="30000" dirty="0">
                            <a:latin typeface="Cambria" panose="02040503050406030204" pitchFamily="18" charset="0"/>
                            <a:cs typeface="Times New Roman" panose="02020603050405020304" pitchFamily="18" charset="0"/>
                          </a:endParaRPr>
                        </a:p>
                      </a:txBody>
                      <a:tcPr/>
                    </a:tc>
                    <a:tc>
                      <a:txBody>
                        <a:bodyPr/>
                        <a:lstStyle/>
                        <a:p>
                          <a:pPr marL="0" marR="0" lvl="0" indent="0" algn="ctr" defTabSz="38404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4400" i="1" dirty="0" smtClean="0">
                                    <a:latin typeface="Cambria Math" panose="02040503050406030204" pitchFamily="18" charset="0"/>
                                    <a:cs typeface="Times New Roman" panose="02020603050405020304" pitchFamily="18" charset="0"/>
                                  </a:rPr>
                                  <m:t>954.603</m:t>
                                </m:r>
                                <m:r>
                                  <a:rPr lang="en-US" sz="4400" b="0" i="1" dirty="0" smtClean="0">
                                    <a:latin typeface="Cambria Math" panose="02040503050406030204" pitchFamily="18" charset="0"/>
                                    <a:cs typeface="Times New Roman" panose="02020603050405020304" pitchFamily="18" charset="0"/>
                                  </a:rPr>
                                  <m:t>±7.526</m:t>
                                </m:r>
                              </m:oMath>
                            </m:oMathPara>
                          </a14:m>
                          <a:endParaRPr lang="en-US" sz="4400" i="0" dirty="0">
                            <a:latin typeface="Cambria" panose="02040503050406030204" pitchFamily="18" charset="0"/>
                            <a:cs typeface="Times New Roman" panose="02020603050405020304" pitchFamily="18" charset="0"/>
                          </a:endParaRPr>
                        </a:p>
                      </a:txBody>
                      <a:tcPr/>
                    </a:tc>
                    <a:tc>
                      <a:txBody>
                        <a:bodyPr/>
                        <a:lstStyle/>
                        <a:p>
                          <a:pPr algn="l"/>
                          <a:r>
                            <a:rPr lang="en-US" sz="4400" i="0" dirty="0">
                              <a:latin typeface="Cambria" panose="02040503050406030204" pitchFamily="18" charset="0"/>
                              <a:cs typeface="Times New Roman" panose="02020603050405020304" pitchFamily="18" charset="0"/>
                            </a:rPr>
                            <a:t>0.00434</a:t>
                          </a:r>
                        </a:p>
                      </a:txBody>
                      <a:tcPr/>
                    </a:tc>
                    <a:extLst>
                      <a:ext uri="{0D108BD9-81ED-4DB2-BD59-A6C34878D82A}">
                        <a16:rowId xmlns:a16="http://schemas.microsoft.com/office/drawing/2014/main" val="2212868616"/>
                      </a:ext>
                    </a:extLst>
                  </a:tr>
                  <a:tr h="370840">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r>
                            <a:rPr lang="en-US" sz="4400" i="0" baseline="30000" dirty="0">
                              <a:latin typeface="Cambria" panose="02040503050406030204" pitchFamily="18" charset="0"/>
                              <a:cs typeface="Times New Roman" panose="02020603050405020304" pitchFamily="18" charset="0"/>
                            </a:rPr>
                            <a:t>152</a:t>
                          </a:r>
                          <a:r>
                            <a:rPr lang="en-US" sz="4400" i="0" baseline="0" dirty="0">
                              <a:latin typeface="Cambria" panose="02040503050406030204" pitchFamily="18" charset="0"/>
                              <a:cs typeface="Times New Roman" panose="02020603050405020304" pitchFamily="18" charset="0"/>
                            </a:rPr>
                            <a:t>Eu</a:t>
                          </a:r>
                          <a:endParaRPr lang="en-US" sz="4400" i="0" baseline="30000" dirty="0">
                            <a:latin typeface="Cambria" panose="02040503050406030204" pitchFamily="18" charset="0"/>
                            <a:cs typeface="Times New Roman" panose="02020603050405020304" pitchFamily="18" charset="0"/>
                          </a:endParaRPr>
                        </a:p>
                      </a:txBody>
                      <a:tcPr/>
                    </a:tc>
                    <a:tc>
                      <a:txBody>
                        <a:bodyPr/>
                        <a:lstStyle/>
                        <a:p>
                          <a:pPr marL="0" marR="0" lvl="0" indent="0" algn="ctr" defTabSz="38404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4400" i="1" dirty="0" smtClean="0">
                                    <a:latin typeface="Cambria Math" panose="02040503050406030204" pitchFamily="18" charset="0"/>
                                    <a:cs typeface="Times New Roman" panose="02020603050405020304" pitchFamily="18" charset="0"/>
                                  </a:rPr>
                                  <m:t>1179.490</m:t>
                                </m:r>
                                <m:r>
                                  <a:rPr lang="en-US" sz="4400" b="0" i="1" dirty="0" smtClean="0">
                                    <a:latin typeface="Cambria Math" panose="02040503050406030204" pitchFamily="18" charset="0"/>
                                    <a:cs typeface="Times New Roman" panose="02020603050405020304" pitchFamily="18" charset="0"/>
                                  </a:rPr>
                                  <m:t>±8.505</m:t>
                                </m:r>
                              </m:oMath>
                            </m:oMathPara>
                          </a14:m>
                          <a:endParaRPr lang="en-US" sz="4400" i="0" dirty="0">
                            <a:latin typeface="Cambria" panose="02040503050406030204" pitchFamily="18" charset="0"/>
                            <a:cs typeface="Times New Roman" panose="02020603050405020304" pitchFamily="18" charset="0"/>
                          </a:endParaRPr>
                        </a:p>
                      </a:txBody>
                      <a:tcPr/>
                    </a:tc>
                    <a:tc>
                      <a:txBody>
                        <a:bodyPr/>
                        <a:lstStyle/>
                        <a:p>
                          <a:pPr algn="l"/>
                          <a:r>
                            <a:rPr lang="en-US" sz="4400" i="0" dirty="0">
                              <a:latin typeface="Cambria" panose="02040503050406030204" pitchFamily="18" charset="0"/>
                              <a:cs typeface="Times New Roman" panose="02020603050405020304" pitchFamily="18" charset="0"/>
                            </a:rPr>
                            <a:t>0.00345</a:t>
                          </a:r>
                        </a:p>
                      </a:txBody>
                      <a:tcPr/>
                    </a:tc>
                    <a:extLst>
                      <a:ext uri="{0D108BD9-81ED-4DB2-BD59-A6C34878D82A}">
                        <a16:rowId xmlns:a16="http://schemas.microsoft.com/office/drawing/2014/main" val="461896353"/>
                      </a:ext>
                    </a:extLst>
                  </a:tr>
                </a:tbl>
              </a:graphicData>
            </a:graphic>
          </p:graphicFrame>
        </mc:Choice>
        <mc:Fallback>
          <p:graphicFrame>
            <p:nvGraphicFramePr>
              <p:cNvPr id="91" name="Table 93">
                <a:extLst>
                  <a:ext uri="{FF2B5EF4-FFF2-40B4-BE49-F238E27FC236}">
                    <a16:creationId xmlns:a16="http://schemas.microsoft.com/office/drawing/2014/main" id="{DF01BA1E-B720-AA5E-CC92-6D59BE7AFDEF}"/>
                  </a:ext>
                </a:extLst>
              </p:cNvPr>
              <p:cNvGraphicFramePr>
                <a:graphicFrameLocks noGrp="1"/>
              </p:cNvGraphicFramePr>
              <p:nvPr>
                <p:extLst>
                  <p:ext uri="{D42A27DB-BD31-4B8C-83A1-F6EECF244321}">
                    <p14:modId xmlns:p14="http://schemas.microsoft.com/office/powerpoint/2010/main" val="597136272"/>
                  </p:ext>
                </p:extLst>
              </p:nvPr>
            </p:nvGraphicFramePr>
            <p:xfrm>
              <a:off x="13434707" y="26841138"/>
              <a:ext cx="11901386" cy="5334000"/>
            </p:xfrm>
            <a:graphic>
              <a:graphicData uri="http://schemas.openxmlformats.org/drawingml/2006/table">
                <a:tbl>
                  <a:tblPr firstRow="1" bandRow="1">
                    <a:tableStyleId>{5940675A-B579-460E-94D1-54222C63F5DA}</a:tableStyleId>
                  </a:tblPr>
                  <a:tblGrid>
                    <a:gridCol w="2567293">
                      <a:extLst>
                        <a:ext uri="{9D8B030D-6E8A-4147-A177-3AD203B41FA5}">
                          <a16:colId xmlns:a16="http://schemas.microsoft.com/office/drawing/2014/main" val="1828518358"/>
                        </a:ext>
                      </a:extLst>
                    </a:gridCol>
                    <a:gridCol w="5886450">
                      <a:extLst>
                        <a:ext uri="{9D8B030D-6E8A-4147-A177-3AD203B41FA5}">
                          <a16:colId xmlns:a16="http://schemas.microsoft.com/office/drawing/2014/main" val="3300405808"/>
                        </a:ext>
                      </a:extLst>
                    </a:gridCol>
                    <a:gridCol w="3447643">
                      <a:extLst>
                        <a:ext uri="{9D8B030D-6E8A-4147-A177-3AD203B41FA5}">
                          <a16:colId xmlns:a16="http://schemas.microsoft.com/office/drawing/2014/main" val="3320480118"/>
                        </a:ext>
                      </a:extLst>
                    </a:gridCol>
                  </a:tblGrid>
                  <a:tr h="762000">
                    <a:tc>
                      <a:txBody>
                        <a:bodyPr/>
                        <a:lstStyle/>
                        <a:p>
                          <a:r>
                            <a:rPr lang="en-US" sz="4400" b="1" dirty="0">
                              <a:latin typeface="Cambria" panose="02040503050406030204" pitchFamily="18" charset="0"/>
                              <a:cs typeface="Arial" panose="020B0604020202020204" pitchFamily="34" charset="0"/>
                            </a:rPr>
                            <a:t>Sample</a:t>
                          </a:r>
                        </a:p>
                      </a:txBody>
                      <a:tcPr>
                        <a:solidFill>
                          <a:schemeClr val="bg1">
                            <a:lumMod val="85000"/>
                          </a:schemeClr>
                        </a:solidFill>
                      </a:tcPr>
                    </a:tc>
                    <a:tc>
                      <a:txBody>
                        <a:bodyPr/>
                        <a:lstStyle/>
                        <a:p>
                          <a:r>
                            <a:rPr lang="en-US" sz="4400" b="1" dirty="0">
                              <a:latin typeface="Cambria" panose="02040503050406030204" pitchFamily="18" charset="0"/>
                              <a:cs typeface="Arial" panose="020B0604020202020204" pitchFamily="34" charset="0"/>
                            </a:rPr>
                            <a:t>Photopeak (keV)</a:t>
                          </a:r>
                        </a:p>
                      </a:txBody>
                      <a:tcPr>
                        <a:solidFill>
                          <a:schemeClr val="bg1">
                            <a:lumMod val="85000"/>
                          </a:schemeClr>
                        </a:solidFill>
                      </a:tcPr>
                    </a:tc>
                    <a:tc>
                      <a:txBody>
                        <a:bodyPr/>
                        <a:lstStyle/>
                        <a:p>
                          <a:r>
                            <a:rPr lang="en-US" sz="4400" b="1" dirty="0">
                              <a:latin typeface="Cambria" panose="02040503050406030204" pitchFamily="18" charset="0"/>
                              <a:cs typeface="Arial" panose="020B0604020202020204" pitchFamily="34" charset="0"/>
                            </a:rPr>
                            <a:t>Resolution</a:t>
                          </a:r>
                        </a:p>
                      </a:txBody>
                      <a:tcPr>
                        <a:solidFill>
                          <a:schemeClr val="bg1">
                            <a:lumMod val="85000"/>
                          </a:schemeClr>
                        </a:solidFill>
                      </a:tcPr>
                    </a:tc>
                    <a:extLst>
                      <a:ext uri="{0D108BD9-81ED-4DB2-BD59-A6C34878D82A}">
                        <a16:rowId xmlns:a16="http://schemas.microsoft.com/office/drawing/2014/main" val="3646611260"/>
                      </a:ext>
                    </a:extLst>
                  </a:tr>
                  <a:tr h="762000">
                    <a:tc>
                      <a:txBody>
                        <a:bodyPr/>
                        <a:lstStyle/>
                        <a:p>
                          <a:pPr algn="l"/>
                          <a:r>
                            <a:rPr lang="en-US" sz="4400" baseline="30000" dirty="0">
                              <a:latin typeface="Cambria" panose="02040503050406030204" pitchFamily="18" charset="0"/>
                              <a:cs typeface="Times New Roman" panose="02020603050405020304" pitchFamily="18" charset="0"/>
                            </a:rPr>
                            <a:t>40</a:t>
                          </a:r>
                          <a:r>
                            <a:rPr lang="en-US" sz="4400" dirty="0">
                              <a:latin typeface="Cambria" panose="02040503050406030204" pitchFamily="18" charset="0"/>
                              <a:cs typeface="Times New Roman" panose="02020603050405020304" pitchFamily="18" charset="0"/>
                            </a:rPr>
                            <a:t>K</a:t>
                          </a:r>
                          <a:endParaRPr lang="en-US" sz="4400" i="1" dirty="0">
                            <a:latin typeface="Cambria" panose="02040503050406030204" pitchFamily="18" charset="0"/>
                            <a:cs typeface="Times New Roman" panose="02020603050405020304" pitchFamily="18" charset="0"/>
                          </a:endParaRPr>
                        </a:p>
                      </a:txBody>
                      <a:tcPr/>
                    </a:tc>
                    <a:tc>
                      <a:txBody>
                        <a:bodyPr/>
                        <a:lstStyle/>
                        <a:p>
                          <a:endParaRPr lang="en-US"/>
                        </a:p>
                      </a:txBody>
                      <a:tcPr>
                        <a:blipFill>
                          <a:blip r:embed="rId10"/>
                          <a:stretch>
                            <a:fillRect l="-43750" t="-116667" r="-59052" b="-540000"/>
                          </a:stretch>
                        </a:blipFill>
                      </a:tcPr>
                    </a:tc>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r>
                            <a:rPr lang="en-US" sz="4400" dirty="0">
                              <a:latin typeface="Cambria" panose="02040503050406030204" pitchFamily="18" charset="0"/>
                              <a:cs typeface="Times New Roman" panose="02020603050405020304" pitchFamily="18" charset="0"/>
                            </a:rPr>
                            <a:t>0.00469</a:t>
                          </a:r>
                        </a:p>
                      </a:txBody>
                      <a:tcPr/>
                    </a:tc>
                    <a:extLst>
                      <a:ext uri="{0D108BD9-81ED-4DB2-BD59-A6C34878D82A}">
                        <a16:rowId xmlns:a16="http://schemas.microsoft.com/office/drawing/2014/main" val="2902529242"/>
                      </a:ext>
                    </a:extLst>
                  </a:tr>
                  <a:tr h="762000">
                    <a:tc>
                      <a:txBody>
                        <a:bodyPr/>
                        <a:lstStyle/>
                        <a:p>
                          <a:pPr algn="l"/>
                          <a:r>
                            <a:rPr lang="en-US" sz="4400" baseline="30000" dirty="0">
                              <a:latin typeface="Cambria" panose="02040503050406030204" pitchFamily="18" charset="0"/>
                              <a:cs typeface="Times New Roman" panose="02020603050405020304" pitchFamily="18" charset="0"/>
                            </a:rPr>
                            <a:t>60</a:t>
                          </a:r>
                          <a:r>
                            <a:rPr lang="en-US" sz="4400" dirty="0">
                              <a:latin typeface="Cambria" panose="02040503050406030204" pitchFamily="18" charset="0"/>
                              <a:cs typeface="Times New Roman" panose="02020603050405020304" pitchFamily="18" charset="0"/>
                            </a:rPr>
                            <a:t>Co</a:t>
                          </a:r>
                          <a:endParaRPr lang="en-US" sz="4400" i="1" dirty="0">
                            <a:latin typeface="Cambria" panose="02040503050406030204" pitchFamily="18" charset="0"/>
                            <a:cs typeface="Times New Roman" panose="02020603050405020304" pitchFamily="18" charset="0"/>
                          </a:endParaRPr>
                        </a:p>
                      </a:txBody>
                      <a:tcPr/>
                    </a:tc>
                    <a:tc>
                      <a:txBody>
                        <a:bodyPr/>
                        <a:lstStyle/>
                        <a:p>
                          <a:endParaRPr lang="en-US"/>
                        </a:p>
                      </a:txBody>
                      <a:tcPr>
                        <a:blipFill>
                          <a:blip r:embed="rId10"/>
                          <a:stretch>
                            <a:fillRect l="-43750" t="-216667" r="-59052" b="-440000"/>
                          </a:stretch>
                        </a:blipFill>
                      </a:tcPr>
                    </a:tc>
                    <a:tc>
                      <a:txBody>
                        <a:bodyPr/>
                        <a:lstStyle/>
                        <a:p>
                          <a:pPr algn="l"/>
                          <a:r>
                            <a:rPr lang="en-US" sz="4400" i="0" dirty="0">
                              <a:latin typeface="Cambria" panose="02040503050406030204" pitchFamily="18" charset="0"/>
                              <a:cs typeface="Times New Roman" panose="02020603050405020304" pitchFamily="18" charset="0"/>
                            </a:rPr>
                            <a:t>0.00349</a:t>
                          </a:r>
                        </a:p>
                      </a:txBody>
                      <a:tcPr/>
                    </a:tc>
                    <a:extLst>
                      <a:ext uri="{0D108BD9-81ED-4DB2-BD59-A6C34878D82A}">
                        <a16:rowId xmlns:a16="http://schemas.microsoft.com/office/drawing/2014/main" val="3707930618"/>
                      </a:ext>
                    </a:extLst>
                  </a:tr>
                  <a:tr h="762000">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r>
                            <a:rPr lang="en-US" sz="4400" baseline="30000" dirty="0">
                              <a:latin typeface="Cambria" panose="02040503050406030204" pitchFamily="18" charset="0"/>
                              <a:cs typeface="Times New Roman" panose="02020603050405020304" pitchFamily="18" charset="0"/>
                            </a:rPr>
                            <a:t>60</a:t>
                          </a:r>
                          <a:r>
                            <a:rPr lang="en-US" sz="4400" dirty="0">
                              <a:latin typeface="Cambria" panose="02040503050406030204" pitchFamily="18" charset="0"/>
                              <a:cs typeface="Times New Roman" panose="02020603050405020304" pitchFamily="18" charset="0"/>
                            </a:rPr>
                            <a:t>Co</a:t>
                          </a:r>
                          <a:endParaRPr lang="en-US" sz="4400" i="1" dirty="0">
                            <a:latin typeface="Cambria" panose="02040503050406030204" pitchFamily="18" charset="0"/>
                            <a:cs typeface="Times New Roman" panose="02020603050405020304" pitchFamily="18" charset="0"/>
                          </a:endParaRPr>
                        </a:p>
                      </a:txBody>
                      <a:tcPr/>
                    </a:tc>
                    <a:tc>
                      <a:txBody>
                        <a:bodyPr/>
                        <a:lstStyle/>
                        <a:p>
                          <a:endParaRPr lang="en-US"/>
                        </a:p>
                      </a:txBody>
                      <a:tcPr>
                        <a:blipFill>
                          <a:blip r:embed="rId10"/>
                          <a:stretch>
                            <a:fillRect l="-43750" t="-311475" r="-59052" b="-332787"/>
                          </a:stretch>
                        </a:blipFill>
                      </a:tcPr>
                    </a:tc>
                    <a:tc>
                      <a:txBody>
                        <a:bodyPr/>
                        <a:lstStyle/>
                        <a:p>
                          <a:pPr algn="l"/>
                          <a:r>
                            <a:rPr lang="en-US" sz="4400" i="0" dirty="0">
                              <a:latin typeface="Cambria" panose="02040503050406030204" pitchFamily="18" charset="0"/>
                              <a:cs typeface="Times New Roman" panose="02020603050405020304" pitchFamily="18" charset="0"/>
                            </a:rPr>
                            <a:t>0.00302</a:t>
                          </a:r>
                        </a:p>
                      </a:txBody>
                      <a:tcPr/>
                    </a:tc>
                    <a:extLst>
                      <a:ext uri="{0D108BD9-81ED-4DB2-BD59-A6C34878D82A}">
                        <a16:rowId xmlns:a16="http://schemas.microsoft.com/office/drawing/2014/main" val="3130404015"/>
                      </a:ext>
                    </a:extLst>
                  </a:tr>
                  <a:tr h="762000">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r>
                            <a:rPr lang="en-US" sz="4400" i="0" baseline="30000" dirty="0">
                              <a:latin typeface="Cambria" panose="02040503050406030204" pitchFamily="18" charset="0"/>
                              <a:cs typeface="Times New Roman" panose="02020603050405020304" pitchFamily="18" charset="0"/>
                            </a:rPr>
                            <a:t>152</a:t>
                          </a:r>
                          <a:r>
                            <a:rPr lang="en-US" sz="4400" i="0" baseline="0" dirty="0">
                              <a:latin typeface="Cambria" panose="02040503050406030204" pitchFamily="18" charset="0"/>
                              <a:cs typeface="Times New Roman" panose="02020603050405020304" pitchFamily="18" charset="0"/>
                            </a:rPr>
                            <a:t>Eu</a:t>
                          </a:r>
                          <a:endParaRPr lang="en-US" sz="4400" i="0" baseline="30000" dirty="0">
                            <a:latin typeface="Cambria" panose="02040503050406030204" pitchFamily="18" charset="0"/>
                            <a:cs typeface="Times New Roman" panose="02020603050405020304" pitchFamily="18" charset="0"/>
                          </a:endParaRPr>
                        </a:p>
                      </a:txBody>
                      <a:tcPr/>
                    </a:tc>
                    <a:tc>
                      <a:txBody>
                        <a:bodyPr/>
                        <a:lstStyle/>
                        <a:p>
                          <a:endParaRPr lang="en-US"/>
                        </a:p>
                      </a:txBody>
                      <a:tcPr>
                        <a:blipFill>
                          <a:blip r:embed="rId10"/>
                          <a:stretch>
                            <a:fillRect l="-43750" t="-418333" r="-59052" b="-238333"/>
                          </a:stretch>
                        </a:blipFill>
                      </a:tcPr>
                    </a:tc>
                    <a:tc>
                      <a:txBody>
                        <a:bodyPr/>
                        <a:lstStyle/>
                        <a:p>
                          <a:pPr algn="l"/>
                          <a:r>
                            <a:rPr lang="en-US" sz="4400" i="0" dirty="0">
                              <a:latin typeface="Cambria" panose="02040503050406030204" pitchFamily="18" charset="0"/>
                              <a:cs typeface="Times New Roman" panose="02020603050405020304" pitchFamily="18" charset="0"/>
                            </a:rPr>
                            <a:t>0.00805</a:t>
                          </a:r>
                        </a:p>
                      </a:txBody>
                      <a:tcPr/>
                    </a:tc>
                    <a:extLst>
                      <a:ext uri="{0D108BD9-81ED-4DB2-BD59-A6C34878D82A}">
                        <a16:rowId xmlns:a16="http://schemas.microsoft.com/office/drawing/2014/main" val="1496874752"/>
                      </a:ext>
                    </a:extLst>
                  </a:tr>
                  <a:tr h="762000">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r>
                            <a:rPr lang="en-US" sz="4400" i="0" baseline="30000" dirty="0">
                              <a:latin typeface="Cambria" panose="02040503050406030204" pitchFamily="18" charset="0"/>
                              <a:cs typeface="Times New Roman" panose="02020603050405020304" pitchFamily="18" charset="0"/>
                            </a:rPr>
                            <a:t>152</a:t>
                          </a:r>
                          <a:r>
                            <a:rPr lang="en-US" sz="4400" i="0" baseline="0" dirty="0">
                              <a:latin typeface="Cambria" panose="02040503050406030204" pitchFamily="18" charset="0"/>
                              <a:cs typeface="Times New Roman" panose="02020603050405020304" pitchFamily="18" charset="0"/>
                            </a:rPr>
                            <a:t>Eu</a:t>
                          </a:r>
                          <a:endParaRPr lang="en-US" sz="4400" i="0" baseline="30000" dirty="0">
                            <a:latin typeface="Cambria" panose="02040503050406030204" pitchFamily="18" charset="0"/>
                            <a:cs typeface="Times New Roman" panose="02020603050405020304" pitchFamily="18" charset="0"/>
                          </a:endParaRPr>
                        </a:p>
                      </a:txBody>
                      <a:tcPr/>
                    </a:tc>
                    <a:tc>
                      <a:txBody>
                        <a:bodyPr/>
                        <a:lstStyle/>
                        <a:p>
                          <a:endParaRPr lang="en-US"/>
                        </a:p>
                      </a:txBody>
                      <a:tcPr>
                        <a:blipFill>
                          <a:blip r:embed="rId10"/>
                          <a:stretch>
                            <a:fillRect l="-43750" t="-518333" r="-59052" b="-138333"/>
                          </a:stretch>
                        </a:blipFill>
                      </a:tcPr>
                    </a:tc>
                    <a:tc>
                      <a:txBody>
                        <a:bodyPr/>
                        <a:lstStyle/>
                        <a:p>
                          <a:pPr algn="l"/>
                          <a:r>
                            <a:rPr lang="en-US" sz="4400" i="0" dirty="0">
                              <a:latin typeface="Cambria" panose="02040503050406030204" pitchFamily="18" charset="0"/>
                              <a:cs typeface="Times New Roman" panose="02020603050405020304" pitchFamily="18" charset="0"/>
                            </a:rPr>
                            <a:t>0.00434</a:t>
                          </a:r>
                        </a:p>
                      </a:txBody>
                      <a:tcPr/>
                    </a:tc>
                    <a:extLst>
                      <a:ext uri="{0D108BD9-81ED-4DB2-BD59-A6C34878D82A}">
                        <a16:rowId xmlns:a16="http://schemas.microsoft.com/office/drawing/2014/main" val="2212868616"/>
                      </a:ext>
                    </a:extLst>
                  </a:tr>
                  <a:tr h="762000">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r>
                            <a:rPr lang="en-US" sz="4400" i="0" baseline="30000" dirty="0">
                              <a:latin typeface="Cambria" panose="02040503050406030204" pitchFamily="18" charset="0"/>
                              <a:cs typeface="Times New Roman" panose="02020603050405020304" pitchFamily="18" charset="0"/>
                            </a:rPr>
                            <a:t>152</a:t>
                          </a:r>
                          <a:r>
                            <a:rPr lang="en-US" sz="4400" i="0" baseline="0" dirty="0">
                              <a:latin typeface="Cambria" panose="02040503050406030204" pitchFamily="18" charset="0"/>
                              <a:cs typeface="Times New Roman" panose="02020603050405020304" pitchFamily="18" charset="0"/>
                            </a:rPr>
                            <a:t>Eu</a:t>
                          </a:r>
                          <a:endParaRPr lang="en-US" sz="4400" i="0" baseline="30000" dirty="0">
                            <a:latin typeface="Cambria" panose="02040503050406030204" pitchFamily="18" charset="0"/>
                            <a:cs typeface="Times New Roman" panose="02020603050405020304" pitchFamily="18" charset="0"/>
                          </a:endParaRPr>
                        </a:p>
                      </a:txBody>
                      <a:tcPr/>
                    </a:tc>
                    <a:tc>
                      <a:txBody>
                        <a:bodyPr/>
                        <a:lstStyle/>
                        <a:p>
                          <a:endParaRPr lang="en-US"/>
                        </a:p>
                      </a:txBody>
                      <a:tcPr>
                        <a:blipFill>
                          <a:blip r:embed="rId10"/>
                          <a:stretch>
                            <a:fillRect l="-43750" t="-618333" r="-59052" b="-38333"/>
                          </a:stretch>
                        </a:blipFill>
                      </a:tcPr>
                    </a:tc>
                    <a:tc>
                      <a:txBody>
                        <a:bodyPr/>
                        <a:lstStyle/>
                        <a:p>
                          <a:pPr algn="l"/>
                          <a:r>
                            <a:rPr lang="en-US" sz="4400" i="0" dirty="0">
                              <a:latin typeface="Cambria" panose="02040503050406030204" pitchFamily="18" charset="0"/>
                              <a:cs typeface="Times New Roman" panose="02020603050405020304" pitchFamily="18" charset="0"/>
                            </a:rPr>
                            <a:t>0.00345</a:t>
                          </a:r>
                        </a:p>
                      </a:txBody>
                      <a:tcPr/>
                    </a:tc>
                    <a:extLst>
                      <a:ext uri="{0D108BD9-81ED-4DB2-BD59-A6C34878D82A}">
                        <a16:rowId xmlns:a16="http://schemas.microsoft.com/office/drawing/2014/main" val="461896353"/>
                      </a:ext>
                    </a:extLst>
                  </a:tr>
                </a:tbl>
              </a:graphicData>
            </a:graphic>
          </p:graphicFrame>
        </mc:Fallback>
      </mc:AlternateContent>
      <p:sp>
        <p:nvSpPr>
          <p:cNvPr id="92" name="TextBox 91">
            <a:extLst>
              <a:ext uri="{FF2B5EF4-FFF2-40B4-BE49-F238E27FC236}">
                <a16:creationId xmlns:a16="http://schemas.microsoft.com/office/drawing/2014/main" id="{0D2592DD-E74C-1350-51C7-4ADE416E54BC}"/>
              </a:ext>
            </a:extLst>
          </p:cNvPr>
          <p:cNvSpPr txBox="1"/>
          <p:nvPr/>
        </p:nvSpPr>
        <p:spPr>
          <a:xfrm>
            <a:off x="13407165" y="25371694"/>
            <a:ext cx="11983520" cy="1323439"/>
          </a:xfrm>
          <a:prstGeom prst="rect">
            <a:avLst/>
          </a:prstGeom>
          <a:noFill/>
        </p:spPr>
        <p:txBody>
          <a:bodyPr wrap="square" rtlCol="0">
            <a:spAutoFit/>
          </a:bodyPr>
          <a:lstStyle/>
          <a:p>
            <a:pPr algn="just"/>
            <a:r>
              <a:rPr lang="en-US" sz="4000" b="1" dirty="0">
                <a:latin typeface="Cambria" panose="02040503050406030204" pitchFamily="18" charset="0"/>
                <a:cs typeface="Times New Roman" panose="02020603050405020304" pitchFamily="18" charset="0"/>
              </a:rPr>
              <a:t>Table 1</a:t>
            </a:r>
            <a:r>
              <a:rPr lang="en-US" sz="4000" dirty="0">
                <a:latin typeface="Cambria" panose="02040503050406030204" pitchFamily="18" charset="0"/>
                <a:cs typeface="Times New Roman" panose="02020603050405020304" pitchFamily="18" charset="0"/>
              </a:rPr>
              <a:t>: Resolution calculations for </a:t>
            </a:r>
            <a:r>
              <a:rPr lang="en-US" sz="4000" baseline="30000" dirty="0">
                <a:latin typeface="Cambria" panose="02040503050406030204" pitchFamily="18" charset="0"/>
                <a:cs typeface="Times New Roman" panose="02020603050405020304" pitchFamily="18" charset="0"/>
              </a:rPr>
              <a:t>60</a:t>
            </a:r>
            <a:r>
              <a:rPr lang="en-US" sz="4000" dirty="0">
                <a:latin typeface="Cambria" panose="02040503050406030204" pitchFamily="18" charset="0"/>
                <a:cs typeface="Times New Roman" panose="02020603050405020304" pitchFamily="18" charset="0"/>
              </a:rPr>
              <a:t>Co and </a:t>
            </a:r>
            <a:r>
              <a:rPr lang="en-US" sz="4000" baseline="30000" dirty="0">
                <a:latin typeface="Cambria" panose="02040503050406030204" pitchFamily="18" charset="0"/>
                <a:cs typeface="Times New Roman" panose="02020603050405020304" pitchFamily="18" charset="0"/>
              </a:rPr>
              <a:t>40</a:t>
            </a:r>
            <a:r>
              <a:rPr lang="en-US" sz="4000" dirty="0">
                <a:latin typeface="Cambria" panose="02040503050406030204" pitchFamily="18" charset="0"/>
                <a:cs typeface="Times New Roman" panose="02020603050405020304" pitchFamily="18" charset="0"/>
              </a:rPr>
              <a:t>K, in addition to some select calculations from </a:t>
            </a:r>
            <a:r>
              <a:rPr lang="en-US" sz="4000" baseline="30000" dirty="0">
                <a:latin typeface="Cambria" panose="02040503050406030204" pitchFamily="18" charset="0"/>
                <a:cs typeface="Times New Roman" panose="02020603050405020304" pitchFamily="18" charset="0"/>
              </a:rPr>
              <a:t>152</a:t>
            </a:r>
            <a:r>
              <a:rPr lang="en-US" sz="4000" dirty="0">
                <a:latin typeface="Cambria" panose="02040503050406030204" pitchFamily="18" charset="0"/>
                <a:cs typeface="Times New Roman" panose="02020603050405020304" pitchFamily="18" charset="0"/>
              </a:rPr>
              <a:t>Eu.</a:t>
            </a:r>
          </a:p>
        </p:txBody>
      </p:sp>
      <p:sp>
        <p:nvSpPr>
          <p:cNvPr id="93" name="TextBox 92">
            <a:extLst>
              <a:ext uri="{FF2B5EF4-FFF2-40B4-BE49-F238E27FC236}">
                <a16:creationId xmlns:a16="http://schemas.microsoft.com/office/drawing/2014/main" id="{332B0725-6CAF-D2B4-6139-33B0AFAA09ED}"/>
              </a:ext>
            </a:extLst>
          </p:cNvPr>
          <p:cNvSpPr txBox="1"/>
          <p:nvPr/>
        </p:nvSpPr>
        <p:spPr>
          <a:xfrm>
            <a:off x="25974562" y="14635158"/>
            <a:ext cx="12164752" cy="1200329"/>
          </a:xfrm>
          <a:prstGeom prst="rect">
            <a:avLst/>
          </a:prstGeom>
          <a:noFill/>
        </p:spPr>
        <p:txBody>
          <a:bodyPr wrap="square" rtlCol="0">
            <a:spAutoFit/>
          </a:bodyPr>
          <a:lstStyle/>
          <a:p>
            <a:pPr algn="just"/>
            <a:r>
              <a:rPr lang="en-US" sz="3600" b="1" dirty="0">
                <a:latin typeface="Cambria" panose="02040503050406030204" pitchFamily="18" charset="0"/>
                <a:cs typeface="Times New Roman" panose="02020603050405020304" pitchFamily="18" charset="0"/>
              </a:rPr>
              <a:t>Fig. 2: </a:t>
            </a:r>
            <a:r>
              <a:rPr lang="en-US" sz="3600" dirty="0">
                <a:latin typeface="Cambria" panose="02040503050406030204" pitchFamily="18" charset="0"/>
                <a:cs typeface="Times New Roman" panose="02020603050405020304" pitchFamily="18" charset="0"/>
              </a:rPr>
              <a:t>Data for </a:t>
            </a:r>
            <a:r>
              <a:rPr lang="en-US" sz="3600" baseline="30000" dirty="0">
                <a:latin typeface="Cambria" panose="02040503050406030204" pitchFamily="18" charset="0"/>
                <a:cs typeface="Times New Roman" panose="02020603050405020304" pitchFamily="18" charset="0"/>
              </a:rPr>
              <a:t>166</a:t>
            </a:r>
            <a:r>
              <a:rPr lang="en-US" sz="3600" dirty="0">
                <a:latin typeface="Cambria" panose="02040503050406030204" pitchFamily="18" charset="0"/>
                <a:cs typeface="Times New Roman" panose="02020603050405020304" pitchFamily="18" charset="0"/>
              </a:rPr>
              <a:t>Ho, with some of the major peaks labelled with their associated energies and decay states.</a:t>
            </a:r>
          </a:p>
        </p:txBody>
      </p:sp>
      <mc:AlternateContent xmlns:mc="http://schemas.openxmlformats.org/markup-compatibility/2006">
        <mc:Choice xmlns:a14="http://schemas.microsoft.com/office/drawing/2010/main" Requires="a14">
          <p:sp>
            <p:nvSpPr>
              <p:cNvPr id="94" name="TextBox 93">
                <a:extLst>
                  <a:ext uri="{FF2B5EF4-FFF2-40B4-BE49-F238E27FC236}">
                    <a16:creationId xmlns:a16="http://schemas.microsoft.com/office/drawing/2014/main" id="{4777A8F9-9A93-8E60-F125-3F6EF48EE972}"/>
                  </a:ext>
                </a:extLst>
              </p:cNvPr>
              <p:cNvSpPr txBox="1"/>
              <p:nvPr/>
            </p:nvSpPr>
            <p:spPr>
              <a:xfrm>
                <a:off x="26069695" y="23950822"/>
                <a:ext cx="12020270" cy="8472191"/>
              </a:xfrm>
              <a:prstGeom prst="rect">
                <a:avLst/>
              </a:prstGeom>
              <a:noFill/>
            </p:spPr>
            <p:txBody>
              <a:bodyPr wrap="square" rtlCol="0">
                <a:spAutoFit/>
              </a:bodyPr>
              <a:lstStyle/>
              <a:p>
                <a:pPr algn="just"/>
                <a:r>
                  <a:rPr lang="en-US" sz="4300" dirty="0">
                    <a:latin typeface="Cambria" panose="02040503050406030204" pitchFamily="18" charset="0"/>
                    <a:cs typeface="Times New Roman" panose="02020603050405020304" pitchFamily="18" charset="0"/>
                  </a:rPr>
                  <a:t>The calculated moment of inertia for each energy level is shown in Fig. 3, with variations being due an additional nonlinear factor of </a:t>
                </a:r>
                <a:r>
                  <a:rPr lang="en-US" sz="4300" i="1" dirty="0">
                    <a:latin typeface="Cambria" panose="02040503050406030204" pitchFamily="18" charset="0"/>
                    <a:cs typeface="Times New Roman" panose="02020603050405020304" pitchFamily="18" charset="0"/>
                  </a:rPr>
                  <a:t>I</a:t>
                </a:r>
                <a:r>
                  <a:rPr lang="en-US" sz="4300" dirty="0">
                    <a:latin typeface="Cambria" panose="02040503050406030204" pitchFamily="18" charset="0"/>
                    <a:cs typeface="Times New Roman" panose="02020603050405020304" pitchFamily="18" charset="0"/>
                  </a:rPr>
                  <a:t>, as shown in Eq. 4. However, the average result is calculated to be:</a:t>
                </a:r>
              </a:p>
              <a:p>
                <a:pPr algn="just"/>
                <a:endParaRPr lang="en-US" sz="1400" dirty="0">
                  <a:latin typeface="Cambria"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d>
                        <m:dPr>
                          <m:ctrlPr>
                            <a:rPr lang="en-US" sz="4300" b="0" i="1" smtClean="0">
                              <a:latin typeface="Cambria Math" panose="02040503050406030204" pitchFamily="18" charset="0"/>
                              <a:cs typeface="Times New Roman" panose="02020603050405020304" pitchFamily="18" charset="0"/>
                            </a:rPr>
                          </m:ctrlPr>
                        </m:dPr>
                        <m:e>
                          <m:r>
                            <a:rPr lang="en-US" sz="4300" i="1">
                              <a:latin typeface="Cambria Math" panose="02040503050406030204" pitchFamily="18" charset="0"/>
                              <a:cs typeface="Times New Roman" panose="02020603050405020304" pitchFamily="18" charset="0"/>
                            </a:rPr>
                            <m:t>7</m:t>
                          </m:r>
                          <m:r>
                            <a:rPr lang="en-US" sz="4300" b="0" i="1" smtClean="0">
                              <a:latin typeface="Cambria Math" panose="02040503050406030204" pitchFamily="18" charset="0"/>
                              <a:cs typeface="Times New Roman" panose="02020603050405020304" pitchFamily="18" charset="0"/>
                            </a:rPr>
                            <m:t>.752</m:t>
                          </m:r>
                          <m:r>
                            <a:rPr lang="en-US" sz="4300" b="0" i="1" smtClean="0">
                              <a:latin typeface="Cambria Math" panose="02040503050406030204" pitchFamily="18" charset="0"/>
                              <a:cs typeface="Times New Roman" panose="02020603050405020304" pitchFamily="18" charset="0"/>
                            </a:rPr>
                            <m:t>±2.981</m:t>
                          </m:r>
                        </m:e>
                      </m:d>
                      <m:r>
                        <a:rPr lang="en-US" sz="4300" b="0" i="1" smtClean="0">
                          <a:latin typeface="Cambria Math" panose="02040503050406030204" pitchFamily="18" charset="0"/>
                          <a:cs typeface="Times New Roman" panose="02020603050405020304" pitchFamily="18" charset="0"/>
                        </a:rPr>
                        <m:t>∗</m:t>
                      </m:r>
                      <m:sSup>
                        <m:sSupPr>
                          <m:ctrlPr>
                            <a:rPr lang="en-US" sz="4300" b="0" i="1" smtClean="0">
                              <a:latin typeface="Cambria Math" panose="02040503050406030204" pitchFamily="18" charset="0"/>
                              <a:cs typeface="Times New Roman" panose="02020603050405020304" pitchFamily="18" charset="0"/>
                            </a:rPr>
                          </m:ctrlPr>
                        </m:sSupPr>
                        <m:e>
                          <m:r>
                            <a:rPr lang="en-US" sz="4300" b="0" i="1" smtClean="0">
                              <a:latin typeface="Cambria Math" panose="02040503050406030204" pitchFamily="18" charset="0"/>
                              <a:cs typeface="Times New Roman" panose="02020603050405020304" pitchFamily="18" charset="0"/>
                            </a:rPr>
                            <m:t>10</m:t>
                          </m:r>
                        </m:e>
                        <m:sup>
                          <m:r>
                            <a:rPr lang="en-US" sz="4300" b="0" i="1" smtClean="0">
                              <a:latin typeface="Cambria Math" panose="02040503050406030204" pitchFamily="18" charset="0"/>
                              <a:cs typeface="Times New Roman" panose="02020603050405020304" pitchFamily="18" charset="0"/>
                            </a:rPr>
                            <m:t>−55</m:t>
                          </m:r>
                        </m:sup>
                      </m:sSup>
                      <m:r>
                        <a:rPr lang="en-US" sz="4300" b="0" i="1" smtClean="0">
                          <a:latin typeface="Cambria Math" panose="02040503050406030204" pitchFamily="18" charset="0"/>
                          <a:cs typeface="Times New Roman" panose="02020603050405020304" pitchFamily="18" charset="0"/>
                        </a:rPr>
                        <m:t> </m:t>
                      </m:r>
                      <m:r>
                        <m:rPr>
                          <m:sty m:val="p"/>
                        </m:rPr>
                        <a:rPr lang="en-US" sz="4300" b="0" i="0" smtClean="0">
                          <a:latin typeface="Cambria Math" panose="02040503050406030204" pitchFamily="18" charset="0"/>
                          <a:cs typeface="Times New Roman" panose="02020603050405020304" pitchFamily="18" charset="0"/>
                        </a:rPr>
                        <m:t>kg</m:t>
                      </m:r>
                      <m:r>
                        <a:rPr lang="en-US" sz="4300" b="0" i="0" smtClean="0">
                          <a:latin typeface="Cambria Math" panose="02040503050406030204" pitchFamily="18" charset="0"/>
                          <a:cs typeface="Times New Roman" panose="02020603050405020304" pitchFamily="18" charset="0"/>
                        </a:rPr>
                        <m:t> </m:t>
                      </m:r>
                      <m:sSup>
                        <m:sSupPr>
                          <m:ctrlPr>
                            <a:rPr lang="en-US" sz="4300" b="0" i="0" smtClean="0">
                              <a:latin typeface="Cambria Math" panose="02040503050406030204" pitchFamily="18" charset="0"/>
                              <a:cs typeface="Times New Roman" panose="02020603050405020304" pitchFamily="18" charset="0"/>
                            </a:rPr>
                          </m:ctrlPr>
                        </m:sSupPr>
                        <m:e>
                          <m:r>
                            <m:rPr>
                              <m:sty m:val="p"/>
                            </m:rPr>
                            <a:rPr lang="en-US" sz="4300" b="0" i="0" smtClean="0">
                              <a:latin typeface="Cambria Math" panose="02040503050406030204" pitchFamily="18" charset="0"/>
                              <a:cs typeface="Times New Roman" panose="02020603050405020304" pitchFamily="18" charset="0"/>
                            </a:rPr>
                            <m:t>m</m:t>
                          </m:r>
                        </m:e>
                        <m:sup>
                          <m:r>
                            <a:rPr lang="en-US" sz="4300" b="0" i="0" smtClean="0">
                              <a:latin typeface="Cambria Math" panose="02040503050406030204" pitchFamily="18" charset="0"/>
                              <a:cs typeface="Times New Roman" panose="02020603050405020304" pitchFamily="18" charset="0"/>
                            </a:rPr>
                            <m:t>2</m:t>
                          </m:r>
                        </m:sup>
                      </m:sSup>
                    </m:oMath>
                  </m:oMathPara>
                </a14:m>
                <a:endParaRPr lang="en-US" sz="4300" dirty="0">
                  <a:latin typeface="Cambria" panose="02040503050406030204" pitchFamily="18" charset="0"/>
                  <a:cs typeface="Times New Roman" panose="02020603050405020304" pitchFamily="18" charset="0"/>
                </a:endParaRPr>
              </a:p>
              <a:p>
                <a:pPr algn="just"/>
                <a:endParaRPr lang="en-US" sz="1000" dirty="0">
                  <a:latin typeface="Cambria" panose="02040503050406030204" pitchFamily="18" charset="0"/>
                  <a:cs typeface="Times New Roman" panose="02020603050405020304" pitchFamily="18" charset="0"/>
                </a:endParaRPr>
              </a:p>
              <a:p>
                <a:pPr algn="just"/>
                <a:r>
                  <a:rPr lang="en-US" sz="4300" dirty="0">
                    <a:latin typeface="Cambria" panose="02040503050406030204" pitchFamily="18" charset="0"/>
                    <a:cs typeface="Times New Roman" panose="02020603050405020304" pitchFamily="18" charset="0"/>
                  </a:rPr>
                  <a:t>Fig. 4 shows a plot of moments of inertia for both rigid and fluid models, varying the deformation parameter from a highly prolate to highly oblate ellipsoid. Compared to these theoretical models, the nucleus of </a:t>
                </a:r>
                <a:r>
                  <a:rPr lang="en-US" sz="4300" baseline="30000" dirty="0">
                    <a:latin typeface="Cambria" panose="02040503050406030204" pitchFamily="18" charset="0"/>
                    <a:cs typeface="Times New Roman" panose="02020603050405020304" pitchFamily="18" charset="0"/>
                  </a:rPr>
                  <a:t>166</a:t>
                </a:r>
                <a:r>
                  <a:rPr lang="en-US" sz="4300" dirty="0">
                    <a:latin typeface="Cambria" panose="02040503050406030204" pitchFamily="18" charset="0"/>
                    <a:cs typeface="Times New Roman" panose="02020603050405020304" pitchFamily="18" charset="0"/>
                  </a:rPr>
                  <a:t>Ho lies somewhere between each extreme, with </a:t>
                </a:r>
                <a14:m>
                  <m:oMath xmlns:m="http://schemas.openxmlformats.org/officeDocument/2006/math">
                    <m:sSub>
                      <m:sSubPr>
                        <m:ctrlPr>
                          <a:rPr lang="en-US" sz="43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4300" i="1" smtClean="0">
                            <a:latin typeface="Cambria Math" panose="02040503050406030204" pitchFamily="18" charset="0"/>
                            <a:ea typeface="Cambria Math" panose="02040503050406030204" pitchFamily="18" charset="0"/>
                            <a:cs typeface="Times New Roman" panose="02020603050405020304" pitchFamily="18" charset="0"/>
                          </a:rPr>
                          <m:t>𝒥</m:t>
                        </m:r>
                      </m:e>
                      <m:sub>
                        <m:r>
                          <m:rPr>
                            <m:sty m:val="p"/>
                          </m:rPr>
                          <a:rPr lang="en-US" sz="4300" b="0" i="0" smtClean="0">
                            <a:latin typeface="Cambria Math" panose="02040503050406030204" pitchFamily="18" charset="0"/>
                            <a:ea typeface="Cambria Math" panose="02040503050406030204" pitchFamily="18" charset="0"/>
                            <a:cs typeface="Times New Roman" panose="02020603050405020304" pitchFamily="18" charset="0"/>
                          </a:rPr>
                          <m:t>fluid</m:t>
                        </m:r>
                      </m:sub>
                    </m:sSub>
                    <m:r>
                      <a:rPr lang="en-US" sz="4300" b="0" i="1" smtClean="0">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sz="43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4300" b="0" i="1" smtClean="0">
                            <a:latin typeface="Cambria Math" panose="02040503050406030204" pitchFamily="18" charset="0"/>
                            <a:ea typeface="Cambria Math" panose="02040503050406030204" pitchFamily="18" charset="0"/>
                            <a:cs typeface="Times New Roman" panose="02020603050405020304" pitchFamily="18" charset="0"/>
                          </a:rPr>
                          <m:t>𝒥</m:t>
                        </m:r>
                      </m:e>
                      <m:sub>
                        <m:r>
                          <m:rPr>
                            <m:sty m:val="p"/>
                          </m:rPr>
                          <a:rPr lang="en-US" sz="4300" b="0" i="0" smtClean="0">
                            <a:latin typeface="Cambria Math" panose="02040503050406030204" pitchFamily="18" charset="0"/>
                            <a:ea typeface="Cambria Math" panose="02040503050406030204" pitchFamily="18" charset="0"/>
                            <a:cs typeface="Times New Roman" panose="02020603050405020304" pitchFamily="18" charset="0"/>
                          </a:rPr>
                          <m:t>experimental</m:t>
                        </m:r>
                      </m:sub>
                    </m:sSub>
                    <m:r>
                      <a:rPr lang="en-US" sz="4300" b="0" i="1" smtClean="0">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sz="43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4300" b="0" i="1" smtClean="0">
                            <a:latin typeface="Cambria Math" panose="02040503050406030204" pitchFamily="18" charset="0"/>
                            <a:ea typeface="Cambria Math" panose="02040503050406030204" pitchFamily="18" charset="0"/>
                            <a:cs typeface="Times New Roman" panose="02020603050405020304" pitchFamily="18" charset="0"/>
                          </a:rPr>
                          <m:t>𝒥</m:t>
                        </m:r>
                      </m:e>
                      <m:sub>
                        <m:r>
                          <m:rPr>
                            <m:sty m:val="p"/>
                          </m:rPr>
                          <a:rPr lang="en-US" sz="4300" b="0" i="0" smtClean="0">
                            <a:latin typeface="Cambria Math" panose="02040503050406030204" pitchFamily="18" charset="0"/>
                            <a:ea typeface="Cambria Math" panose="02040503050406030204" pitchFamily="18" charset="0"/>
                            <a:cs typeface="Times New Roman" panose="02020603050405020304" pitchFamily="18" charset="0"/>
                          </a:rPr>
                          <m:t>rigid</m:t>
                        </m:r>
                      </m:sub>
                    </m:sSub>
                    <m:r>
                      <a:rPr lang="en-US" sz="43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4300" dirty="0">
                    <a:latin typeface="Cambria" panose="02040503050406030204" pitchFamily="18" charset="0"/>
                    <a:cs typeface="Times New Roman" panose="02020603050405020304" pitchFamily="18" charset="0"/>
                  </a:rPr>
                  <a:t> slightly favoring a fluid model at large </a:t>
                </a:r>
                <a14:m>
                  <m:oMath xmlns:m="http://schemas.openxmlformats.org/officeDocument/2006/math">
                    <m:r>
                      <a:rPr lang="en-US" sz="4300" b="0" i="1" smtClean="0">
                        <a:latin typeface="Cambria Math" panose="02040503050406030204" pitchFamily="18" charset="0"/>
                        <a:cs typeface="Times New Roman" panose="02020603050405020304" pitchFamily="18" charset="0"/>
                      </a:rPr>
                      <m:t>𝛽</m:t>
                    </m:r>
                  </m:oMath>
                </a14:m>
                <a:r>
                  <a:rPr lang="en-US" sz="4300" dirty="0">
                    <a:latin typeface="Cambria" panose="02040503050406030204" pitchFamily="18" charset="0"/>
                    <a:cs typeface="Times New Roman" panose="02020603050405020304" pitchFamily="18" charset="0"/>
                  </a:rPr>
                  <a:t>.</a:t>
                </a:r>
              </a:p>
            </p:txBody>
          </p:sp>
        </mc:Choice>
        <mc:Fallback>
          <p:sp>
            <p:nvSpPr>
              <p:cNvPr id="94" name="TextBox 93">
                <a:extLst>
                  <a:ext uri="{FF2B5EF4-FFF2-40B4-BE49-F238E27FC236}">
                    <a16:creationId xmlns:a16="http://schemas.microsoft.com/office/drawing/2014/main" id="{4777A8F9-9A93-8E60-F125-3F6EF48EE972}"/>
                  </a:ext>
                </a:extLst>
              </p:cNvPr>
              <p:cNvSpPr txBox="1">
                <a:spLocks noRot="1" noChangeAspect="1" noMove="1" noResize="1" noEditPoints="1" noAdjustHandles="1" noChangeArrowheads="1" noChangeShapeType="1" noTextEdit="1"/>
              </p:cNvSpPr>
              <p:nvPr/>
            </p:nvSpPr>
            <p:spPr>
              <a:xfrm>
                <a:off x="26069695" y="23950822"/>
                <a:ext cx="12020270" cy="8472191"/>
              </a:xfrm>
              <a:prstGeom prst="rect">
                <a:avLst/>
              </a:prstGeom>
              <a:blipFill>
                <a:blip r:embed="rId11"/>
                <a:stretch>
                  <a:fillRect l="-2004" t="-1345" r="-2004" b="-2392"/>
                </a:stretch>
              </a:blipFill>
            </p:spPr>
            <p:txBody>
              <a:bodyPr/>
              <a:lstStyle/>
              <a:p>
                <a:r>
                  <a:rPr lang="en-US">
                    <a:noFill/>
                  </a:rPr>
                  <a:t> </a:t>
                </a:r>
              </a:p>
            </p:txBody>
          </p:sp>
        </mc:Fallback>
      </mc:AlternateContent>
      <p:cxnSp>
        <p:nvCxnSpPr>
          <p:cNvPr id="95" name="Straight Connector 94">
            <a:extLst>
              <a:ext uri="{FF2B5EF4-FFF2-40B4-BE49-F238E27FC236}">
                <a16:creationId xmlns:a16="http://schemas.microsoft.com/office/drawing/2014/main" id="{AC01A67E-BE15-B2FC-1C00-90F9F1041A3B}"/>
              </a:ext>
            </a:extLst>
          </p:cNvPr>
          <p:cNvCxnSpPr>
            <a:cxnSpLocks/>
          </p:cNvCxnSpPr>
          <p:nvPr/>
        </p:nvCxnSpPr>
        <p:spPr>
          <a:xfrm>
            <a:off x="38895511" y="11244980"/>
            <a:ext cx="11983339" cy="0"/>
          </a:xfrm>
          <a:prstGeom prst="line">
            <a:avLst/>
          </a:prstGeom>
          <a:ln w="76200">
            <a:solidFill>
              <a:srgbClr val="D39F1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E5231415-79B8-203A-16F8-36CA60F961D2}"/>
                  </a:ext>
                </a:extLst>
              </p:cNvPr>
              <p:cNvSpPr txBox="1"/>
              <p:nvPr/>
            </p:nvSpPr>
            <p:spPr>
              <a:xfrm>
                <a:off x="38804804" y="20018735"/>
                <a:ext cx="12164752" cy="2314673"/>
              </a:xfrm>
              <a:prstGeom prst="rect">
                <a:avLst/>
              </a:prstGeom>
              <a:noFill/>
            </p:spPr>
            <p:txBody>
              <a:bodyPr wrap="square" rtlCol="0">
                <a:spAutoFit/>
              </a:bodyPr>
              <a:lstStyle/>
              <a:p>
                <a:pPr algn="just"/>
                <a:r>
                  <a:rPr lang="en-US" sz="3600" b="1" dirty="0">
                    <a:latin typeface="Cambria" panose="02040503050406030204" pitchFamily="18" charset="0"/>
                    <a:cs typeface="Times New Roman" panose="02020603050405020304" pitchFamily="18" charset="0"/>
                  </a:rPr>
                  <a:t>Fig. 4: </a:t>
                </a:r>
                <a:r>
                  <a:rPr lang="en-US" sz="3600" dirty="0">
                    <a:latin typeface="Cambria" panose="02040503050406030204" pitchFamily="18" charset="0"/>
                    <a:cs typeface="Times New Roman" panose="02020603050405020304" pitchFamily="18" charset="0"/>
                  </a:rPr>
                  <a:t>Comparison moments of inertia of rigid and fluid models of nuclear rotation for </a:t>
                </a:r>
                <a:r>
                  <a:rPr lang="en-US" sz="3600" baseline="30000" dirty="0">
                    <a:latin typeface="Cambria" panose="02040503050406030204" pitchFamily="18" charset="0"/>
                    <a:cs typeface="Times New Roman" panose="02020603050405020304" pitchFamily="18" charset="0"/>
                  </a:rPr>
                  <a:t>166</a:t>
                </a:r>
                <a:r>
                  <a:rPr lang="en-US" sz="3600" dirty="0">
                    <a:latin typeface="Cambria" panose="02040503050406030204" pitchFamily="18" charset="0"/>
                    <a:cs typeface="Times New Roman" panose="02020603050405020304" pitchFamily="18" charset="0"/>
                  </a:rPr>
                  <a:t>Ho. </a:t>
                </a:r>
                <a14:m>
                  <m:oMath xmlns:m="http://schemas.openxmlformats.org/officeDocument/2006/math">
                    <m:r>
                      <a:rPr lang="en-US" sz="3600" b="0" i="1" smtClean="0">
                        <a:latin typeface="Cambria Math" panose="02040503050406030204" pitchFamily="18" charset="0"/>
                        <a:cs typeface="Times New Roman" panose="02020603050405020304" pitchFamily="18" charset="0"/>
                      </a:rPr>
                      <m:t>𝛽</m:t>
                    </m:r>
                  </m:oMath>
                </a14:m>
                <a:r>
                  <a:rPr lang="en-US" sz="3600" dirty="0">
                    <a:latin typeface="Cambria" panose="02040503050406030204" pitchFamily="18" charset="0"/>
                    <a:cs typeface="Times New Roman" panose="02020603050405020304" pitchFamily="18" charset="0"/>
                  </a:rPr>
                  <a:t> is varied such that </a:t>
                </a:r>
                <a14:m>
                  <m:oMath xmlns:m="http://schemas.openxmlformats.org/officeDocument/2006/math">
                    <m:d>
                      <m:dPr>
                        <m:begChr m:val="|"/>
                        <m:endChr m:val="|"/>
                        <m:ctrlPr>
                          <a:rPr lang="en-US" sz="3600" b="0" i="0" smtClean="0">
                            <a:latin typeface="Cambria Math" panose="02040503050406030204" pitchFamily="18" charset="0"/>
                            <a:cs typeface="Times New Roman" panose="02020603050405020304" pitchFamily="18" charset="0"/>
                          </a:rPr>
                        </m:ctrlPr>
                      </m:dPr>
                      <m:e>
                        <m:r>
                          <m:rPr>
                            <m:sty m:val="p"/>
                          </m:rPr>
                          <a:rPr lang="en-US" sz="3600" b="0" i="0" smtClean="0">
                            <a:latin typeface="Cambria Math" panose="02040503050406030204" pitchFamily="18" charset="0"/>
                            <a:cs typeface="Times New Roman" panose="02020603050405020304" pitchFamily="18" charset="0"/>
                          </a:rPr>
                          <m:t>Δ</m:t>
                        </m:r>
                        <m:r>
                          <a:rPr lang="en-US" sz="3600" b="0" i="1" smtClean="0">
                            <a:latin typeface="Cambria Math" panose="02040503050406030204" pitchFamily="18" charset="0"/>
                            <a:cs typeface="Times New Roman" panose="02020603050405020304" pitchFamily="18" charset="0"/>
                          </a:rPr>
                          <m:t>𝑅</m:t>
                        </m:r>
                      </m:e>
                    </m:d>
                    <m:r>
                      <a:rPr lang="en-US" sz="3600" b="0" i="1" smtClean="0">
                        <a:latin typeface="Cambria Math" panose="02040503050406030204" pitchFamily="18" charset="0"/>
                        <a:cs typeface="Times New Roman" panose="02020603050405020304" pitchFamily="18" charset="0"/>
                      </a:rPr>
                      <m:t>≤</m:t>
                    </m:r>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𝑅</m:t>
                        </m:r>
                      </m:e>
                      <m:sub>
                        <m:r>
                          <a:rPr lang="en-US" sz="3600" b="0" i="1" smtClean="0">
                            <a:latin typeface="Cambria Math" panose="02040503050406030204" pitchFamily="18" charset="0"/>
                            <a:cs typeface="Times New Roman" panose="02020603050405020304" pitchFamily="18" charset="0"/>
                          </a:rPr>
                          <m:t>𝑎𝑣</m:t>
                        </m:r>
                      </m:sub>
                    </m:sSub>
                  </m:oMath>
                </a14:m>
                <a:r>
                  <a:rPr lang="en-US" sz="3600" dirty="0">
                    <a:latin typeface="Cambria" panose="02040503050406030204" pitchFamily="18" charset="0"/>
                    <a:cs typeface="Times New Roman" panose="02020603050405020304" pitchFamily="18" charset="0"/>
                  </a:rPr>
                  <a:t>, where </a:t>
                </a:r>
                <a14:m>
                  <m:oMath xmlns:m="http://schemas.openxmlformats.org/officeDocument/2006/math">
                    <m:sSub>
                      <m:sSubPr>
                        <m:ctrlPr>
                          <a:rPr lang="en-US" sz="3600" b="0" i="1" smtClean="0">
                            <a:latin typeface="Cambria Math" panose="02040503050406030204" pitchFamily="18" charset="0"/>
                            <a:cs typeface="Times New Roman" panose="02020603050405020304" pitchFamily="18" charset="0"/>
                          </a:rPr>
                        </m:ctrlPr>
                      </m:sSubPr>
                      <m:e>
                        <m:r>
                          <a:rPr lang="en-US" sz="3600" b="0" i="1" smtClean="0">
                            <a:latin typeface="Cambria Math" panose="02040503050406030204" pitchFamily="18" charset="0"/>
                            <a:cs typeface="Times New Roman" panose="02020603050405020304" pitchFamily="18" charset="0"/>
                          </a:rPr>
                          <m:t>𝑅</m:t>
                        </m:r>
                      </m:e>
                      <m:sub>
                        <m:r>
                          <a:rPr lang="en-US" sz="3600" b="0" i="1" smtClean="0">
                            <a:latin typeface="Cambria Math" panose="02040503050406030204" pitchFamily="18" charset="0"/>
                            <a:cs typeface="Times New Roman" panose="02020603050405020304" pitchFamily="18" charset="0"/>
                          </a:rPr>
                          <m:t>𝑎𝑣</m:t>
                        </m:r>
                      </m:sub>
                    </m:sSub>
                    <m:r>
                      <a:rPr lang="en-US" sz="3600" b="0" i="1" smtClean="0">
                        <a:latin typeface="Cambria Math" panose="02040503050406030204" pitchFamily="18" charset="0"/>
                        <a:cs typeface="Times New Roman" panose="02020603050405020304" pitchFamily="18" charset="0"/>
                      </a:rPr>
                      <m:t>≈5.21</m:t>
                    </m:r>
                  </m:oMath>
                </a14:m>
                <a:r>
                  <a:rPr lang="en-US" sz="3600" dirty="0">
                    <a:latin typeface="Cambria" panose="02040503050406030204" pitchFamily="18" charset="0"/>
                    <a:cs typeface="Times New Roman" panose="02020603050405020304" pitchFamily="18" charset="0"/>
                  </a:rPr>
                  <a:t> fm. </a:t>
                </a:r>
                <a14:m>
                  <m:oMath xmlns:m="http://schemas.openxmlformats.org/officeDocument/2006/math">
                    <m:r>
                      <a:rPr lang="en-US" sz="3600" b="0" i="1" smtClean="0">
                        <a:latin typeface="Cambria Math" panose="02040503050406030204" pitchFamily="18" charset="0"/>
                        <a:cs typeface="Times New Roman" panose="02020603050405020304" pitchFamily="18" charset="0"/>
                      </a:rPr>
                      <m:t>𝑀</m:t>
                    </m:r>
                  </m:oMath>
                </a14:m>
                <a:r>
                  <a:rPr lang="en-US" sz="3600" dirty="0">
                    <a:latin typeface="Cambria" panose="02040503050406030204" pitchFamily="18" charset="0"/>
                    <a:cs typeface="Times New Roman" panose="02020603050405020304" pitchFamily="18" charset="0"/>
                  </a:rPr>
                  <a:t> is equal to </a:t>
                </a:r>
                <a14:m>
                  <m:oMath xmlns:m="http://schemas.openxmlformats.org/officeDocument/2006/math">
                    <m:r>
                      <a:rPr lang="en-US" sz="3600" b="0" i="1" smtClean="0">
                        <a:latin typeface="Cambria Math" panose="02040503050406030204" pitchFamily="18" charset="0"/>
                        <a:cs typeface="Times New Roman" panose="02020603050405020304" pitchFamily="18" charset="0"/>
                      </a:rPr>
                      <m:t>2.756∗</m:t>
                    </m:r>
                    <m:sSup>
                      <m:sSupPr>
                        <m:ctrlPr>
                          <a:rPr lang="en-US" sz="3600" b="0" i="1" smtClean="0">
                            <a:latin typeface="Cambria Math" panose="02040503050406030204" pitchFamily="18" charset="0"/>
                            <a:cs typeface="Times New Roman" panose="02020603050405020304" pitchFamily="18" charset="0"/>
                          </a:rPr>
                        </m:ctrlPr>
                      </m:sSupPr>
                      <m:e>
                        <m:r>
                          <a:rPr lang="en-US" sz="3600" b="0" i="1" smtClean="0">
                            <a:latin typeface="Cambria Math" panose="02040503050406030204" pitchFamily="18" charset="0"/>
                            <a:cs typeface="Times New Roman" panose="02020603050405020304" pitchFamily="18" charset="0"/>
                          </a:rPr>
                          <m:t>10</m:t>
                        </m:r>
                      </m:e>
                      <m:sup>
                        <m:r>
                          <a:rPr lang="en-US" sz="3600" b="0" i="1" smtClean="0">
                            <a:latin typeface="Cambria Math" panose="02040503050406030204" pitchFamily="18" charset="0"/>
                            <a:cs typeface="Times New Roman" panose="02020603050405020304" pitchFamily="18" charset="0"/>
                          </a:rPr>
                          <m:t>−25</m:t>
                        </m:r>
                      </m:sup>
                    </m:sSup>
                  </m:oMath>
                </a14:m>
                <a:r>
                  <a:rPr lang="en-US" sz="3600" dirty="0">
                    <a:latin typeface="Cambria" panose="02040503050406030204" pitchFamily="18" charset="0"/>
                    <a:cs typeface="Times New Roman" panose="02020603050405020304" pitchFamily="18" charset="0"/>
                  </a:rPr>
                  <a:t> kg. The moment of inertia is measured in kg m</a:t>
                </a:r>
                <a:r>
                  <a:rPr lang="en-US" sz="3600" baseline="30000" dirty="0">
                    <a:latin typeface="Cambria" panose="02040503050406030204" pitchFamily="18" charset="0"/>
                    <a:cs typeface="Times New Roman" panose="02020603050405020304" pitchFamily="18" charset="0"/>
                  </a:rPr>
                  <a:t>2</a:t>
                </a:r>
                <a:r>
                  <a:rPr lang="en-US" sz="3600" dirty="0">
                    <a:latin typeface="Cambria" panose="02040503050406030204" pitchFamily="18" charset="0"/>
                    <a:cs typeface="Times New Roman" panose="02020603050405020304" pitchFamily="18" charset="0"/>
                  </a:rPr>
                  <a:t>.</a:t>
                </a:r>
              </a:p>
            </p:txBody>
          </p:sp>
        </mc:Choice>
        <mc:Fallback>
          <p:sp>
            <p:nvSpPr>
              <p:cNvPr id="36" name="TextBox 35">
                <a:extLst>
                  <a:ext uri="{FF2B5EF4-FFF2-40B4-BE49-F238E27FC236}">
                    <a16:creationId xmlns:a16="http://schemas.microsoft.com/office/drawing/2014/main" id="{E5231415-79B8-203A-16F8-36CA60F961D2}"/>
                  </a:ext>
                </a:extLst>
              </p:cNvPr>
              <p:cNvSpPr txBox="1">
                <a:spLocks noRot="1" noChangeAspect="1" noMove="1" noResize="1" noEditPoints="1" noAdjustHandles="1" noChangeArrowheads="1" noChangeShapeType="1" noTextEdit="1"/>
              </p:cNvSpPr>
              <p:nvPr/>
            </p:nvSpPr>
            <p:spPr>
              <a:xfrm>
                <a:off x="38804804" y="20018735"/>
                <a:ext cx="12164752" cy="2314673"/>
              </a:xfrm>
              <a:prstGeom prst="rect">
                <a:avLst/>
              </a:prstGeom>
              <a:blipFill>
                <a:blip r:embed="rId12"/>
                <a:stretch>
                  <a:fillRect l="-1564" t="-3825" r="-1460" b="-8743"/>
                </a:stretch>
              </a:blipFill>
            </p:spPr>
            <p:txBody>
              <a:bodyPr/>
              <a:lstStyle/>
              <a:p>
                <a:r>
                  <a:rPr lang="en-US">
                    <a:noFill/>
                  </a:rPr>
                  <a:t> </a:t>
                </a:r>
              </a:p>
            </p:txBody>
          </p:sp>
        </mc:Fallback>
      </mc:AlternateContent>
      <p:pic>
        <p:nvPicPr>
          <p:cNvPr id="10" name="Picture 9" descr="Chart, line chart&#10;&#10;Description automatically generated">
            <a:extLst>
              <a:ext uri="{FF2B5EF4-FFF2-40B4-BE49-F238E27FC236}">
                <a16:creationId xmlns:a16="http://schemas.microsoft.com/office/drawing/2014/main" id="{A316362A-E6ED-A94B-CDD6-8BB8CE0FF95D}"/>
              </a:ext>
            </a:extLst>
          </p:cNvPr>
          <p:cNvPicPr>
            <a:picLocks noChangeAspect="1"/>
          </p:cNvPicPr>
          <p:nvPr/>
        </p:nvPicPr>
        <p:blipFill>
          <a:blip r:embed="rId13"/>
          <a:stretch>
            <a:fillRect/>
          </a:stretch>
        </p:blipFill>
        <p:spPr>
          <a:xfrm>
            <a:off x="38920460" y="11483661"/>
            <a:ext cx="11938424" cy="8487474"/>
          </a:xfrm>
          <a:prstGeom prst="rect">
            <a:avLst/>
          </a:prstGeom>
        </p:spPr>
      </p:pic>
      <p:sp>
        <p:nvSpPr>
          <p:cNvPr id="47" name="TextBox 46">
            <a:extLst>
              <a:ext uri="{FF2B5EF4-FFF2-40B4-BE49-F238E27FC236}">
                <a16:creationId xmlns:a16="http://schemas.microsoft.com/office/drawing/2014/main" id="{250423DF-573A-DBFB-BA82-52EF85D9BD56}"/>
              </a:ext>
            </a:extLst>
          </p:cNvPr>
          <p:cNvSpPr txBox="1"/>
          <p:nvPr/>
        </p:nvSpPr>
        <p:spPr>
          <a:xfrm>
            <a:off x="26102343" y="22554758"/>
            <a:ext cx="12164752" cy="1200329"/>
          </a:xfrm>
          <a:prstGeom prst="rect">
            <a:avLst/>
          </a:prstGeom>
          <a:noFill/>
        </p:spPr>
        <p:txBody>
          <a:bodyPr wrap="square" rtlCol="0">
            <a:spAutoFit/>
          </a:bodyPr>
          <a:lstStyle/>
          <a:p>
            <a:pPr algn="just"/>
            <a:r>
              <a:rPr lang="en-US" sz="3600" b="1" dirty="0">
                <a:latin typeface="Cambria" panose="02040503050406030204" pitchFamily="18" charset="0"/>
                <a:cs typeface="Times New Roman" panose="02020603050405020304" pitchFamily="18" charset="0"/>
              </a:rPr>
              <a:t>Fig. 3: </a:t>
            </a:r>
            <a:r>
              <a:rPr lang="en-US" sz="3600" dirty="0">
                <a:latin typeface="Cambria" panose="02040503050406030204" pitchFamily="18" charset="0"/>
                <a:cs typeface="Times New Roman" panose="02020603050405020304" pitchFamily="18" charset="0"/>
              </a:rPr>
              <a:t>Calculated moments of inertia for measured energy peaks.</a:t>
            </a:r>
          </a:p>
        </p:txBody>
      </p:sp>
      <p:pic>
        <p:nvPicPr>
          <p:cNvPr id="17" name="Picture 16" descr="Chart, box and whisker chart&#10;&#10;Description automatically generated">
            <a:extLst>
              <a:ext uri="{FF2B5EF4-FFF2-40B4-BE49-F238E27FC236}">
                <a16:creationId xmlns:a16="http://schemas.microsoft.com/office/drawing/2014/main" id="{73791667-0C46-2771-0A93-D481FF4EF6E0}"/>
              </a:ext>
            </a:extLst>
          </p:cNvPr>
          <p:cNvPicPr>
            <a:picLocks noChangeAspect="1"/>
          </p:cNvPicPr>
          <p:nvPr/>
        </p:nvPicPr>
        <p:blipFill>
          <a:blip r:embed="rId14"/>
          <a:stretch>
            <a:fillRect/>
          </a:stretch>
        </p:blipFill>
        <p:spPr>
          <a:xfrm>
            <a:off x="26947869" y="15897150"/>
            <a:ext cx="9569224" cy="6767871"/>
          </a:xfrm>
          <a:prstGeom prst="rect">
            <a:avLst/>
          </a:prstGeom>
        </p:spPr>
      </p:pic>
      <p:sp>
        <p:nvSpPr>
          <p:cNvPr id="18" name="TextBox 17">
            <a:extLst>
              <a:ext uri="{FF2B5EF4-FFF2-40B4-BE49-F238E27FC236}">
                <a16:creationId xmlns:a16="http://schemas.microsoft.com/office/drawing/2014/main" id="{0E4B26FF-97CF-0007-B350-F3A3113D8754}"/>
              </a:ext>
            </a:extLst>
          </p:cNvPr>
          <p:cNvSpPr txBox="1"/>
          <p:nvPr/>
        </p:nvSpPr>
        <p:spPr>
          <a:xfrm>
            <a:off x="11858631" y="11430000"/>
            <a:ext cx="1033550" cy="769441"/>
          </a:xfrm>
          <a:prstGeom prst="rect">
            <a:avLst/>
          </a:prstGeom>
          <a:noFill/>
        </p:spPr>
        <p:txBody>
          <a:bodyPr wrap="square" rtlCol="0">
            <a:spAutoFit/>
          </a:bodyPr>
          <a:lstStyle/>
          <a:p>
            <a:r>
              <a:rPr lang="en-US" sz="4400" dirty="0">
                <a:latin typeface="Cambria" panose="02040503050406030204" pitchFamily="18" charset="0"/>
                <a:ea typeface="Menlo" panose="020B0609030804020204" pitchFamily="49" charset="0"/>
                <a:cs typeface="Menlo" panose="020B0609030804020204" pitchFamily="49" charset="0"/>
              </a:rPr>
              <a:t>(1)</a:t>
            </a:r>
          </a:p>
        </p:txBody>
      </p:sp>
      <p:sp>
        <p:nvSpPr>
          <p:cNvPr id="51" name="TextBox 50">
            <a:extLst>
              <a:ext uri="{FF2B5EF4-FFF2-40B4-BE49-F238E27FC236}">
                <a16:creationId xmlns:a16="http://schemas.microsoft.com/office/drawing/2014/main" id="{FD4B5421-B065-85A7-BB6C-9AB500DAAE79}"/>
              </a:ext>
            </a:extLst>
          </p:cNvPr>
          <p:cNvSpPr txBox="1"/>
          <p:nvPr/>
        </p:nvSpPr>
        <p:spPr>
          <a:xfrm>
            <a:off x="11839581" y="12353925"/>
            <a:ext cx="1033550" cy="769441"/>
          </a:xfrm>
          <a:prstGeom prst="rect">
            <a:avLst/>
          </a:prstGeom>
          <a:noFill/>
        </p:spPr>
        <p:txBody>
          <a:bodyPr wrap="square" rtlCol="0">
            <a:spAutoFit/>
          </a:bodyPr>
          <a:lstStyle/>
          <a:p>
            <a:r>
              <a:rPr lang="en-US" sz="4400" dirty="0">
                <a:latin typeface="Cambria" panose="02040503050406030204" pitchFamily="18" charset="0"/>
                <a:ea typeface="Menlo" panose="020B0609030804020204" pitchFamily="49" charset="0"/>
                <a:cs typeface="Menlo" panose="020B0609030804020204" pitchFamily="49" charset="0"/>
              </a:rPr>
              <a:t>(2)</a:t>
            </a:r>
          </a:p>
        </p:txBody>
      </p:sp>
      <p:sp>
        <p:nvSpPr>
          <p:cNvPr id="52" name="TextBox 51">
            <a:extLst>
              <a:ext uri="{FF2B5EF4-FFF2-40B4-BE49-F238E27FC236}">
                <a16:creationId xmlns:a16="http://schemas.microsoft.com/office/drawing/2014/main" id="{1B042E13-A479-E749-F4BE-CD76D6140C42}"/>
              </a:ext>
            </a:extLst>
          </p:cNvPr>
          <p:cNvSpPr txBox="1"/>
          <p:nvPr/>
        </p:nvSpPr>
        <p:spPr>
          <a:xfrm>
            <a:off x="11863783" y="16074479"/>
            <a:ext cx="1033550" cy="769441"/>
          </a:xfrm>
          <a:prstGeom prst="rect">
            <a:avLst/>
          </a:prstGeom>
          <a:noFill/>
        </p:spPr>
        <p:txBody>
          <a:bodyPr wrap="square" rtlCol="0">
            <a:spAutoFit/>
          </a:bodyPr>
          <a:lstStyle/>
          <a:p>
            <a:r>
              <a:rPr lang="en-US" sz="4400" dirty="0">
                <a:latin typeface="Cambria" panose="02040503050406030204" pitchFamily="18" charset="0"/>
                <a:ea typeface="Menlo" panose="020B0609030804020204" pitchFamily="49" charset="0"/>
                <a:cs typeface="Menlo" panose="020B0609030804020204" pitchFamily="49" charset="0"/>
              </a:rPr>
              <a:t>(3)</a:t>
            </a:r>
          </a:p>
        </p:txBody>
      </p:sp>
      <p:sp>
        <p:nvSpPr>
          <p:cNvPr id="53" name="TextBox 52">
            <a:extLst>
              <a:ext uri="{FF2B5EF4-FFF2-40B4-BE49-F238E27FC236}">
                <a16:creationId xmlns:a16="http://schemas.microsoft.com/office/drawing/2014/main" id="{2DED11EF-1465-9C09-5A2E-DAB14DCA5E9C}"/>
              </a:ext>
            </a:extLst>
          </p:cNvPr>
          <p:cNvSpPr txBox="1"/>
          <p:nvPr/>
        </p:nvSpPr>
        <p:spPr>
          <a:xfrm>
            <a:off x="11843575" y="21699995"/>
            <a:ext cx="1033550" cy="769441"/>
          </a:xfrm>
          <a:prstGeom prst="rect">
            <a:avLst/>
          </a:prstGeom>
          <a:noFill/>
        </p:spPr>
        <p:txBody>
          <a:bodyPr wrap="square" rtlCol="0">
            <a:spAutoFit/>
          </a:bodyPr>
          <a:lstStyle/>
          <a:p>
            <a:r>
              <a:rPr lang="en-US" sz="4400" dirty="0">
                <a:latin typeface="Cambria" panose="02040503050406030204" pitchFamily="18" charset="0"/>
                <a:ea typeface="Menlo" panose="020B0609030804020204" pitchFamily="49" charset="0"/>
                <a:cs typeface="Menlo" panose="020B0609030804020204" pitchFamily="49" charset="0"/>
              </a:rPr>
              <a:t>(4)</a:t>
            </a:r>
          </a:p>
        </p:txBody>
      </p:sp>
      <p:sp>
        <p:nvSpPr>
          <p:cNvPr id="54" name="TextBox 53">
            <a:extLst>
              <a:ext uri="{FF2B5EF4-FFF2-40B4-BE49-F238E27FC236}">
                <a16:creationId xmlns:a16="http://schemas.microsoft.com/office/drawing/2014/main" id="{7C360646-C4CB-6367-C9B9-93F8C9FB7E5B}"/>
              </a:ext>
            </a:extLst>
          </p:cNvPr>
          <p:cNvSpPr txBox="1"/>
          <p:nvPr/>
        </p:nvSpPr>
        <p:spPr>
          <a:xfrm>
            <a:off x="24368573" y="18748243"/>
            <a:ext cx="1033550" cy="769441"/>
          </a:xfrm>
          <a:prstGeom prst="rect">
            <a:avLst/>
          </a:prstGeom>
          <a:noFill/>
        </p:spPr>
        <p:txBody>
          <a:bodyPr wrap="square" rtlCol="0">
            <a:spAutoFit/>
          </a:bodyPr>
          <a:lstStyle/>
          <a:p>
            <a:r>
              <a:rPr lang="en-US" sz="4400" dirty="0">
                <a:latin typeface="Cambria" panose="02040503050406030204" pitchFamily="18" charset="0"/>
                <a:ea typeface="Menlo" panose="020B0609030804020204" pitchFamily="49" charset="0"/>
                <a:cs typeface="Menlo" panose="020B0609030804020204" pitchFamily="49" charset="0"/>
              </a:rPr>
              <a:t>(5)</a:t>
            </a:r>
          </a:p>
        </p:txBody>
      </p:sp>
      <p:sp>
        <p:nvSpPr>
          <p:cNvPr id="55" name="TextBox 54">
            <a:extLst>
              <a:ext uri="{FF2B5EF4-FFF2-40B4-BE49-F238E27FC236}">
                <a16:creationId xmlns:a16="http://schemas.microsoft.com/office/drawing/2014/main" id="{7CFFB779-2F88-8CD2-635D-D94DF3913107}"/>
              </a:ext>
            </a:extLst>
          </p:cNvPr>
          <p:cNvSpPr txBox="1"/>
          <p:nvPr/>
        </p:nvSpPr>
        <p:spPr>
          <a:xfrm>
            <a:off x="37216375" y="26768285"/>
            <a:ext cx="1033550" cy="769441"/>
          </a:xfrm>
          <a:prstGeom prst="rect">
            <a:avLst/>
          </a:prstGeom>
          <a:noFill/>
        </p:spPr>
        <p:txBody>
          <a:bodyPr wrap="square" rtlCol="0">
            <a:spAutoFit/>
          </a:bodyPr>
          <a:lstStyle/>
          <a:p>
            <a:r>
              <a:rPr lang="en-US" sz="4400" dirty="0">
                <a:latin typeface="Cambria" panose="02040503050406030204" pitchFamily="18" charset="0"/>
                <a:ea typeface="Menlo" panose="020B0609030804020204" pitchFamily="49" charset="0"/>
                <a:cs typeface="Menlo" panose="020B0609030804020204" pitchFamily="49" charset="0"/>
              </a:rPr>
              <a:t>(6)</a:t>
            </a:r>
          </a:p>
        </p:txBody>
      </p:sp>
    </p:spTree>
    <p:extLst>
      <p:ext uri="{BB962C8B-B14F-4D97-AF65-F5344CB8AC3E}">
        <p14:creationId xmlns:p14="http://schemas.microsoft.com/office/powerpoint/2010/main" val="2168462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Chart, histogram&#10;&#10;Description automatically generated">
            <a:extLst>
              <a:ext uri="{FF2B5EF4-FFF2-40B4-BE49-F238E27FC236}">
                <a16:creationId xmlns:a16="http://schemas.microsoft.com/office/drawing/2014/main" id="{CC61390C-C26E-2146-B4AC-B3B10ADB74FF}"/>
              </a:ext>
            </a:extLst>
          </p:cNvPr>
          <p:cNvPicPr>
            <a:picLocks noChangeAspect="1"/>
          </p:cNvPicPr>
          <p:nvPr/>
        </p:nvPicPr>
        <p:blipFill>
          <a:blip r:embed="rId2"/>
          <a:stretch>
            <a:fillRect/>
          </a:stretch>
        </p:blipFill>
        <p:spPr>
          <a:xfrm>
            <a:off x="13069730" y="4140313"/>
            <a:ext cx="12859246" cy="9754721"/>
          </a:xfrm>
          <a:prstGeom prst="rect">
            <a:avLst/>
          </a:prstGeom>
        </p:spPr>
      </p:pic>
      <p:sp>
        <p:nvSpPr>
          <p:cNvPr id="32" name="TextBox 31">
            <a:extLst>
              <a:ext uri="{FF2B5EF4-FFF2-40B4-BE49-F238E27FC236}">
                <a16:creationId xmlns:a16="http://schemas.microsoft.com/office/drawing/2014/main" id="{2D354CE7-E70A-7543-966C-2EC15D63314A}"/>
              </a:ext>
            </a:extLst>
          </p:cNvPr>
          <p:cNvSpPr txBox="1"/>
          <p:nvPr/>
        </p:nvSpPr>
        <p:spPr>
          <a:xfrm>
            <a:off x="13621247" y="14037468"/>
            <a:ext cx="11352978" cy="1200329"/>
          </a:xfrm>
          <a:prstGeom prst="rect">
            <a:avLst/>
          </a:prstGeom>
          <a:noFill/>
        </p:spPr>
        <p:txBody>
          <a:bodyPr wrap="square" rtlCol="0">
            <a:spAutoFit/>
          </a:bodyPr>
          <a:lstStyle/>
          <a:p>
            <a:pPr algn="just"/>
            <a:r>
              <a:rPr lang="en-US" sz="3600" b="1" dirty="0">
                <a:latin typeface="Times New Roman" panose="02020603050405020304" pitchFamily="18" charset="0"/>
                <a:cs typeface="Times New Roman" panose="02020603050405020304" pitchFamily="18" charset="0"/>
              </a:rPr>
              <a:t>Fig. 2</a:t>
            </a:r>
            <a:r>
              <a:rPr lang="en-US" sz="3600" dirty="0">
                <a:latin typeface="Times New Roman" panose="02020603050405020304" pitchFamily="18" charset="0"/>
                <a:cs typeface="Times New Roman" panose="02020603050405020304" pitchFamily="18" charset="0"/>
              </a:rPr>
              <a:t>: Annotated spectroscopy results for a sterling silver ring. Background noise has been accounted for.</a:t>
            </a:r>
          </a:p>
        </p:txBody>
      </p:sp>
      <p:cxnSp>
        <p:nvCxnSpPr>
          <p:cNvPr id="33" name="Straight Arrow Connector 32">
            <a:extLst>
              <a:ext uri="{FF2B5EF4-FFF2-40B4-BE49-F238E27FC236}">
                <a16:creationId xmlns:a16="http://schemas.microsoft.com/office/drawing/2014/main" id="{3D967615-4676-594D-978D-B8B0CA729C38}"/>
              </a:ext>
            </a:extLst>
          </p:cNvPr>
          <p:cNvCxnSpPr>
            <a:cxnSpLocks/>
            <a:stCxn id="35" idx="2"/>
          </p:cNvCxnSpPr>
          <p:nvPr/>
        </p:nvCxnSpPr>
        <p:spPr>
          <a:xfrm>
            <a:off x="16242893" y="8217038"/>
            <a:ext cx="1119824" cy="1247970"/>
          </a:xfrm>
          <a:prstGeom prst="straightConnector1">
            <a:avLst/>
          </a:prstGeom>
          <a:ln w="38100">
            <a:solidFill>
              <a:srgbClr val="D39F1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2B18F77-B0E6-B24B-9CA5-AE52B07FEB14}"/>
              </a:ext>
            </a:extLst>
          </p:cNvPr>
          <p:cNvCxnSpPr>
            <a:cxnSpLocks/>
            <a:stCxn id="36" idx="2"/>
          </p:cNvCxnSpPr>
          <p:nvPr/>
        </p:nvCxnSpPr>
        <p:spPr>
          <a:xfrm flipH="1">
            <a:off x="17784327" y="8450975"/>
            <a:ext cx="639916" cy="560955"/>
          </a:xfrm>
          <a:prstGeom prst="straightConnector1">
            <a:avLst/>
          </a:prstGeom>
          <a:ln w="38100">
            <a:solidFill>
              <a:srgbClr val="D39F1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E63A2E7-BD6C-4F43-ADA7-8F5AAE0F0E10}"/>
              </a:ext>
            </a:extLst>
          </p:cNvPr>
          <p:cNvSpPr txBox="1"/>
          <p:nvPr/>
        </p:nvSpPr>
        <p:spPr>
          <a:xfrm>
            <a:off x="15318163" y="7016709"/>
            <a:ext cx="1849460" cy="1200329"/>
          </a:xfrm>
          <a:prstGeom prst="rect">
            <a:avLst/>
          </a:prstGeom>
          <a:noFill/>
          <a:ln w="38100">
            <a:solidFill>
              <a:srgbClr val="D39F10"/>
            </a:solidFill>
          </a:ln>
        </p:spPr>
        <p:txBody>
          <a:bodyPr wrap="square" rtlCol="0">
            <a:spAutoFit/>
          </a:bodyPr>
          <a:lstStyle/>
          <a:p>
            <a:pPr algn="ctr"/>
            <a:r>
              <a:rPr lang="en-US" sz="2400" dirty="0">
                <a:latin typeface="Arial" panose="020B0604020202020204" pitchFamily="34" charset="0"/>
                <a:cs typeface="Arial" panose="020B0604020202020204" pitchFamily="34" charset="0"/>
              </a:rPr>
              <a:t>Cu, K</a:t>
            </a:r>
            <a:r>
              <a:rPr lang="el-GR" sz="2400" baseline="-25000" dirty="0">
                <a:latin typeface="Arial" panose="020B0604020202020204" pitchFamily="34" charset="0"/>
                <a:cs typeface="Arial" panose="020B0604020202020204" pitchFamily="34" charset="0"/>
              </a:rPr>
              <a:t>α</a:t>
            </a:r>
            <a:r>
              <a:rPr lang="en-US" sz="2400" dirty="0">
                <a:latin typeface="Arial" panose="020B0604020202020204" pitchFamily="34" charset="0"/>
                <a:cs typeface="Arial" panose="020B0604020202020204" pitchFamily="34" charset="0"/>
              </a:rPr>
              <a:t>  </a:t>
            </a:r>
          </a:p>
          <a:p>
            <a:pPr algn="ctr"/>
            <a:r>
              <a:rPr lang="en-US" sz="2400" dirty="0">
                <a:latin typeface="Arial" panose="020B0604020202020204" pitchFamily="34" charset="0"/>
                <a:cs typeface="Arial" panose="020B0604020202020204" pitchFamily="34" charset="0"/>
              </a:rPr>
              <a:t>8.1 ± 0.2 keV</a:t>
            </a:r>
          </a:p>
        </p:txBody>
      </p:sp>
      <p:sp>
        <p:nvSpPr>
          <p:cNvPr id="36" name="TextBox 35">
            <a:extLst>
              <a:ext uri="{FF2B5EF4-FFF2-40B4-BE49-F238E27FC236}">
                <a16:creationId xmlns:a16="http://schemas.microsoft.com/office/drawing/2014/main" id="{6C1CC964-9705-BB41-9B7A-2ACCCB9D5F06}"/>
              </a:ext>
            </a:extLst>
          </p:cNvPr>
          <p:cNvSpPr txBox="1"/>
          <p:nvPr/>
        </p:nvSpPr>
        <p:spPr>
          <a:xfrm>
            <a:off x="17530099" y="7250646"/>
            <a:ext cx="1788287" cy="1200329"/>
          </a:xfrm>
          <a:prstGeom prst="rect">
            <a:avLst/>
          </a:prstGeom>
          <a:noFill/>
          <a:ln w="38100">
            <a:solidFill>
              <a:srgbClr val="D39F10"/>
            </a:solidFill>
          </a:ln>
        </p:spPr>
        <p:txBody>
          <a:bodyPr wrap="square" rtlCol="0">
            <a:spAutoFit/>
          </a:bodyPr>
          <a:lstStyle/>
          <a:p>
            <a:pPr algn="ctr"/>
            <a:r>
              <a:rPr lang="en-US" sz="2400" dirty="0">
                <a:latin typeface="Arial" panose="020B0604020202020204" pitchFamily="34" charset="0"/>
                <a:cs typeface="Arial" panose="020B0604020202020204" pitchFamily="34" charset="0"/>
              </a:rPr>
              <a:t>Cu, K</a:t>
            </a:r>
            <a:r>
              <a:rPr lang="el-GR" sz="2400" baseline="-25000" dirty="0">
                <a:latin typeface="Arial" panose="020B0604020202020204" pitchFamily="34" charset="0"/>
                <a:cs typeface="Arial" panose="020B0604020202020204" pitchFamily="34" charset="0"/>
              </a:rPr>
              <a:t>β</a:t>
            </a:r>
            <a:r>
              <a:rPr lang="en-US" sz="2400" dirty="0">
                <a:latin typeface="Arial" panose="020B0604020202020204" pitchFamily="34" charset="0"/>
                <a:cs typeface="Arial" panose="020B0604020202020204" pitchFamily="34" charset="0"/>
              </a:rPr>
              <a:t>  </a:t>
            </a:r>
          </a:p>
          <a:p>
            <a:pPr algn="ctr"/>
            <a:r>
              <a:rPr lang="en-US" sz="2400" dirty="0">
                <a:latin typeface="Arial" panose="020B0604020202020204" pitchFamily="34" charset="0"/>
                <a:cs typeface="Arial" panose="020B0604020202020204" pitchFamily="34" charset="0"/>
              </a:rPr>
              <a:t>9.1 ± 0.3 keV</a:t>
            </a:r>
          </a:p>
        </p:txBody>
      </p:sp>
      <p:sp>
        <p:nvSpPr>
          <p:cNvPr id="37" name="TextBox 36">
            <a:extLst>
              <a:ext uri="{FF2B5EF4-FFF2-40B4-BE49-F238E27FC236}">
                <a16:creationId xmlns:a16="http://schemas.microsoft.com/office/drawing/2014/main" id="{F192DCC3-9F94-2641-839A-53D04C89C0F7}"/>
              </a:ext>
            </a:extLst>
          </p:cNvPr>
          <p:cNvSpPr txBox="1"/>
          <p:nvPr/>
        </p:nvSpPr>
        <p:spPr>
          <a:xfrm>
            <a:off x="18219699" y="5808190"/>
            <a:ext cx="2026571" cy="1200329"/>
          </a:xfrm>
          <a:prstGeom prst="rect">
            <a:avLst/>
          </a:prstGeom>
          <a:noFill/>
          <a:ln w="38100">
            <a:solidFill>
              <a:srgbClr val="D39F10"/>
            </a:solidFill>
          </a:ln>
        </p:spPr>
        <p:txBody>
          <a:bodyPr wrap="square" rtlCol="0">
            <a:spAutoFit/>
          </a:bodyPr>
          <a:lstStyle/>
          <a:p>
            <a:pPr algn="ctr"/>
            <a:r>
              <a:rPr lang="en-US" sz="2400" dirty="0">
                <a:latin typeface="Arial" panose="020B0604020202020204" pitchFamily="34" charset="0"/>
                <a:cs typeface="Arial" panose="020B0604020202020204" pitchFamily="34" charset="0"/>
              </a:rPr>
              <a:t>Ag, K</a:t>
            </a:r>
            <a:r>
              <a:rPr lang="el-GR" sz="2400" baseline="-25000" dirty="0">
                <a:latin typeface="Arial" panose="020B0604020202020204" pitchFamily="34" charset="0"/>
                <a:cs typeface="Arial" panose="020B0604020202020204" pitchFamily="34" charset="0"/>
              </a:rPr>
              <a:t>α</a:t>
            </a:r>
            <a:r>
              <a:rPr lang="en-US" sz="2400" dirty="0">
                <a:latin typeface="Arial" panose="020B0604020202020204" pitchFamily="34" charset="0"/>
                <a:cs typeface="Arial" panose="020B0604020202020204" pitchFamily="34" charset="0"/>
              </a:rPr>
              <a:t>  </a:t>
            </a:r>
          </a:p>
          <a:p>
            <a:pPr algn="ctr"/>
            <a:r>
              <a:rPr lang="en-US" sz="2400" dirty="0">
                <a:latin typeface="Arial" panose="020B0604020202020204" pitchFamily="34" charset="0"/>
                <a:cs typeface="Arial" panose="020B0604020202020204" pitchFamily="34" charset="0"/>
              </a:rPr>
              <a:t>22.7 ± 0.9 keV</a:t>
            </a:r>
          </a:p>
        </p:txBody>
      </p:sp>
      <p:cxnSp>
        <p:nvCxnSpPr>
          <p:cNvPr id="38" name="Straight Arrow Connector 37">
            <a:extLst>
              <a:ext uri="{FF2B5EF4-FFF2-40B4-BE49-F238E27FC236}">
                <a16:creationId xmlns:a16="http://schemas.microsoft.com/office/drawing/2014/main" id="{37A28BA2-7963-764D-B187-7F79E5B82A28}"/>
              </a:ext>
            </a:extLst>
          </p:cNvPr>
          <p:cNvCxnSpPr>
            <a:cxnSpLocks/>
            <a:stCxn id="37" idx="3"/>
          </p:cNvCxnSpPr>
          <p:nvPr/>
        </p:nvCxnSpPr>
        <p:spPr>
          <a:xfrm flipV="1">
            <a:off x="20246270" y="5731071"/>
            <a:ext cx="1394933" cy="677284"/>
          </a:xfrm>
          <a:prstGeom prst="straightConnector1">
            <a:avLst/>
          </a:prstGeom>
          <a:ln w="38100">
            <a:solidFill>
              <a:srgbClr val="D39F1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1E06793-6A46-9943-8A6F-B39B1A708CFA}"/>
              </a:ext>
            </a:extLst>
          </p:cNvPr>
          <p:cNvSpPr txBox="1"/>
          <p:nvPr/>
        </p:nvSpPr>
        <p:spPr>
          <a:xfrm>
            <a:off x="22427606" y="7097381"/>
            <a:ext cx="2026571" cy="1200329"/>
          </a:xfrm>
          <a:prstGeom prst="rect">
            <a:avLst/>
          </a:prstGeom>
          <a:noFill/>
          <a:ln w="38100">
            <a:solidFill>
              <a:srgbClr val="D39F10"/>
            </a:solidFill>
          </a:ln>
        </p:spPr>
        <p:txBody>
          <a:bodyPr wrap="square" rtlCol="0">
            <a:spAutoFit/>
          </a:bodyPr>
          <a:lstStyle/>
          <a:p>
            <a:pPr algn="ctr"/>
            <a:r>
              <a:rPr lang="en-US" sz="2400" dirty="0">
                <a:latin typeface="Arial" panose="020B0604020202020204" pitchFamily="34" charset="0"/>
                <a:cs typeface="Arial" panose="020B0604020202020204" pitchFamily="34" charset="0"/>
              </a:rPr>
              <a:t>Ag, K</a:t>
            </a:r>
            <a:r>
              <a:rPr lang="el-GR" sz="2400" baseline="-25000" dirty="0">
                <a:latin typeface="Arial" panose="020B0604020202020204" pitchFamily="34" charset="0"/>
                <a:cs typeface="Arial" panose="020B0604020202020204" pitchFamily="34" charset="0"/>
              </a:rPr>
              <a:t>β</a:t>
            </a:r>
            <a:r>
              <a:rPr lang="en-US" sz="2400" dirty="0">
                <a:latin typeface="Arial" panose="020B0604020202020204" pitchFamily="34" charset="0"/>
                <a:cs typeface="Arial" panose="020B0604020202020204" pitchFamily="34" charset="0"/>
              </a:rPr>
              <a:t> </a:t>
            </a:r>
          </a:p>
          <a:p>
            <a:pPr algn="ctr"/>
            <a:r>
              <a:rPr lang="en-US" sz="2400" dirty="0">
                <a:latin typeface="Arial" panose="020B0604020202020204" pitchFamily="34" charset="0"/>
                <a:cs typeface="Arial" panose="020B0604020202020204" pitchFamily="34" charset="0"/>
              </a:rPr>
              <a:t>25.7 ± 0.8 keV</a:t>
            </a:r>
          </a:p>
        </p:txBody>
      </p:sp>
      <p:cxnSp>
        <p:nvCxnSpPr>
          <p:cNvPr id="40" name="Straight Arrow Connector 39">
            <a:extLst>
              <a:ext uri="{FF2B5EF4-FFF2-40B4-BE49-F238E27FC236}">
                <a16:creationId xmlns:a16="http://schemas.microsoft.com/office/drawing/2014/main" id="{09713BD7-6EDE-3547-9862-5A8619052B17}"/>
              </a:ext>
            </a:extLst>
          </p:cNvPr>
          <p:cNvCxnSpPr>
            <a:cxnSpLocks/>
            <a:stCxn id="39" idx="2"/>
          </p:cNvCxnSpPr>
          <p:nvPr/>
        </p:nvCxnSpPr>
        <p:spPr>
          <a:xfrm flipH="1">
            <a:off x="22680190" y="8297710"/>
            <a:ext cx="760702" cy="2879720"/>
          </a:xfrm>
          <a:prstGeom prst="straightConnector1">
            <a:avLst/>
          </a:prstGeom>
          <a:ln w="38100">
            <a:solidFill>
              <a:srgbClr val="D39F10"/>
            </a:solidFill>
            <a:tailEnd type="triangle"/>
          </a:ln>
        </p:spPr>
        <p:style>
          <a:lnRef idx="1">
            <a:schemeClr val="accent1"/>
          </a:lnRef>
          <a:fillRef idx="0">
            <a:schemeClr val="accent1"/>
          </a:fillRef>
          <a:effectRef idx="0">
            <a:schemeClr val="accent1"/>
          </a:effectRef>
          <a:fontRef idx="minor">
            <a:schemeClr val="tx1"/>
          </a:fontRef>
        </p:style>
      </p:cxnSp>
      <p:sp>
        <p:nvSpPr>
          <p:cNvPr id="41" name="Freeform 40">
            <a:extLst>
              <a:ext uri="{FF2B5EF4-FFF2-40B4-BE49-F238E27FC236}">
                <a16:creationId xmlns:a16="http://schemas.microsoft.com/office/drawing/2014/main" id="{8DD6A59A-EA07-844B-9855-0388D3B3879F}"/>
              </a:ext>
            </a:extLst>
          </p:cNvPr>
          <p:cNvSpPr/>
          <p:nvPr/>
        </p:nvSpPr>
        <p:spPr>
          <a:xfrm>
            <a:off x="15858878" y="9972430"/>
            <a:ext cx="4937760" cy="2501786"/>
          </a:xfrm>
          <a:custGeom>
            <a:avLst/>
            <a:gdLst>
              <a:gd name="connsiteX0" fmla="*/ 0 w 4937760"/>
              <a:gd name="connsiteY0" fmla="*/ 2809702 h 2809702"/>
              <a:gd name="connsiteX1" fmla="*/ 931025 w 4937760"/>
              <a:gd name="connsiteY1" fmla="*/ 0 h 2809702"/>
              <a:gd name="connsiteX2" fmla="*/ 4937760 w 4937760"/>
              <a:gd name="connsiteY2" fmla="*/ 2809702 h 2809702"/>
              <a:gd name="connsiteX3" fmla="*/ 4937760 w 4937760"/>
              <a:gd name="connsiteY3" fmla="*/ 2809702 h 2809702"/>
            </a:gdLst>
            <a:ahLst/>
            <a:cxnLst>
              <a:cxn ang="0">
                <a:pos x="connsiteX0" y="connsiteY0"/>
              </a:cxn>
              <a:cxn ang="0">
                <a:pos x="connsiteX1" y="connsiteY1"/>
              </a:cxn>
              <a:cxn ang="0">
                <a:pos x="connsiteX2" y="connsiteY2"/>
              </a:cxn>
              <a:cxn ang="0">
                <a:pos x="connsiteX3" y="connsiteY3"/>
              </a:cxn>
            </a:cxnLst>
            <a:rect l="l" t="t" r="r" b="b"/>
            <a:pathLst>
              <a:path w="4937760" h="2809702">
                <a:moveTo>
                  <a:pt x="0" y="2809702"/>
                </a:moveTo>
                <a:cubicBezTo>
                  <a:pt x="54032" y="1404851"/>
                  <a:pt x="108065" y="0"/>
                  <a:pt x="931025" y="0"/>
                </a:cubicBezTo>
                <a:cubicBezTo>
                  <a:pt x="1753985" y="0"/>
                  <a:pt x="4937760" y="2809702"/>
                  <a:pt x="4937760" y="2809702"/>
                </a:cubicBezTo>
                <a:lnTo>
                  <a:pt x="4937760" y="2809702"/>
                </a:lnTo>
              </a:path>
            </a:pathLst>
          </a:custGeom>
          <a:noFill/>
          <a:ln w="57150">
            <a:solidFill>
              <a:srgbClr val="D39F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126CACA4-319B-7F48-B591-DF9695B77CA3}"/>
              </a:ext>
            </a:extLst>
          </p:cNvPr>
          <p:cNvCxnSpPr>
            <a:cxnSpLocks/>
            <a:stCxn id="43" idx="2"/>
          </p:cNvCxnSpPr>
          <p:nvPr/>
        </p:nvCxnSpPr>
        <p:spPr>
          <a:xfrm flipH="1">
            <a:off x="19467767" y="9500580"/>
            <a:ext cx="760702" cy="960500"/>
          </a:xfrm>
          <a:prstGeom prst="straightConnector1">
            <a:avLst/>
          </a:prstGeom>
          <a:ln w="38100">
            <a:solidFill>
              <a:srgbClr val="D39F1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AE3A0A-648B-C845-8D57-EB11D70C3F72}"/>
              </a:ext>
            </a:extLst>
          </p:cNvPr>
          <p:cNvSpPr txBox="1"/>
          <p:nvPr/>
        </p:nvSpPr>
        <p:spPr>
          <a:xfrm>
            <a:off x="19005934" y="8669583"/>
            <a:ext cx="2445070" cy="830997"/>
          </a:xfrm>
          <a:prstGeom prst="rect">
            <a:avLst/>
          </a:prstGeom>
          <a:noFill/>
          <a:ln w="38100">
            <a:solidFill>
              <a:srgbClr val="D39F10"/>
            </a:solidFill>
          </a:ln>
        </p:spPr>
        <p:txBody>
          <a:bodyPr wrap="square" rtlCol="0">
            <a:spAutoFit/>
          </a:bodyPr>
          <a:lstStyle/>
          <a:p>
            <a:pPr algn="ctr"/>
            <a:r>
              <a:rPr lang="en-US" sz="2400" dirty="0">
                <a:latin typeface="Arial" panose="020B0604020202020204" pitchFamily="34" charset="0"/>
                <a:cs typeface="Arial" panose="020B0604020202020204" pitchFamily="34" charset="0"/>
              </a:rPr>
              <a:t>Bremsstrahlung Radiation</a:t>
            </a:r>
          </a:p>
        </p:txBody>
      </p:sp>
      <p:sp>
        <p:nvSpPr>
          <p:cNvPr id="4" name="Rectangle 3">
            <a:extLst>
              <a:ext uri="{FF2B5EF4-FFF2-40B4-BE49-F238E27FC236}">
                <a16:creationId xmlns:a16="http://schemas.microsoft.com/office/drawing/2014/main" id="{6E71810C-61DE-E843-A39F-14CF90B1CBDC}"/>
              </a:ext>
            </a:extLst>
          </p:cNvPr>
          <p:cNvSpPr/>
          <p:nvPr/>
        </p:nvSpPr>
        <p:spPr>
          <a:xfrm>
            <a:off x="348343" y="451147"/>
            <a:ext cx="50422625" cy="2194560"/>
          </a:xfrm>
          <a:prstGeom prst="rect">
            <a:avLst/>
          </a:prstGeom>
          <a:solidFill>
            <a:srgbClr val="022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aramond" panose="02020404030301010803" pitchFamily="18" charset="0"/>
            </a:endParaRPr>
          </a:p>
        </p:txBody>
      </p:sp>
      <p:sp>
        <p:nvSpPr>
          <p:cNvPr id="5" name="TextBox 4">
            <a:extLst>
              <a:ext uri="{FF2B5EF4-FFF2-40B4-BE49-F238E27FC236}">
                <a16:creationId xmlns:a16="http://schemas.microsoft.com/office/drawing/2014/main" id="{4425C6CF-69A5-3E41-9958-2B9B8B7CBF5D}"/>
              </a:ext>
            </a:extLst>
          </p:cNvPr>
          <p:cNvSpPr txBox="1"/>
          <p:nvPr/>
        </p:nvSpPr>
        <p:spPr>
          <a:xfrm>
            <a:off x="1034784" y="558723"/>
            <a:ext cx="49049745" cy="1938992"/>
          </a:xfrm>
          <a:prstGeom prst="rect">
            <a:avLst/>
          </a:prstGeom>
          <a:noFill/>
          <a:ln>
            <a:noFill/>
          </a:ln>
        </p:spPr>
        <p:txBody>
          <a:bodyPr wrap="square" rtlCol="0">
            <a:spAutoFit/>
          </a:bodyPr>
          <a:lstStyle/>
          <a:p>
            <a:pPr algn="ctr"/>
            <a:r>
              <a:rPr lang="en-US" sz="12000" b="1" dirty="0">
                <a:solidFill>
                  <a:schemeClr val="bg1"/>
                </a:solidFill>
                <a:latin typeface="Garamond" panose="02020404030301010803" pitchFamily="18" charset="0"/>
                <a:cs typeface="Nadeem" pitchFamily="2" charset="-78"/>
              </a:rPr>
              <a:t>Verification and Application of Moseley’s Law through X-Ray Spectroscopy</a:t>
            </a:r>
          </a:p>
        </p:txBody>
      </p:sp>
      <p:pic>
        <p:nvPicPr>
          <p:cNvPr id="9" name="Picture 8">
            <a:extLst>
              <a:ext uri="{FF2B5EF4-FFF2-40B4-BE49-F238E27FC236}">
                <a16:creationId xmlns:a16="http://schemas.microsoft.com/office/drawing/2014/main" id="{5C86880B-BF12-634F-9593-62F961D5B531}"/>
              </a:ext>
            </a:extLst>
          </p:cNvPr>
          <p:cNvPicPr>
            <a:picLocks noChangeAspect="1"/>
          </p:cNvPicPr>
          <p:nvPr/>
        </p:nvPicPr>
        <p:blipFill>
          <a:blip r:embed="rId3"/>
          <a:stretch>
            <a:fillRect/>
          </a:stretch>
        </p:blipFill>
        <p:spPr>
          <a:xfrm>
            <a:off x="1353090" y="19805259"/>
            <a:ext cx="10072937" cy="6799233"/>
          </a:xfrm>
          <a:prstGeom prst="rect">
            <a:avLst/>
          </a:prstGeom>
        </p:spPr>
      </p:pic>
      <p:sp>
        <p:nvSpPr>
          <p:cNvPr id="10" name="TextBox 9">
            <a:extLst>
              <a:ext uri="{FF2B5EF4-FFF2-40B4-BE49-F238E27FC236}">
                <a16:creationId xmlns:a16="http://schemas.microsoft.com/office/drawing/2014/main" id="{7299DBDC-1670-FB40-8B66-1F54DB87082B}"/>
              </a:ext>
            </a:extLst>
          </p:cNvPr>
          <p:cNvSpPr txBox="1"/>
          <p:nvPr/>
        </p:nvSpPr>
        <p:spPr>
          <a:xfrm>
            <a:off x="1729687" y="26604492"/>
            <a:ext cx="9319744" cy="646331"/>
          </a:xfrm>
          <a:prstGeom prst="rect">
            <a:avLst/>
          </a:prstGeom>
          <a:noFill/>
        </p:spPr>
        <p:txBody>
          <a:bodyPr wrap="square" rtlCol="0">
            <a:spAutoFit/>
          </a:bodyPr>
          <a:lstStyle/>
          <a:p>
            <a:pPr algn="just"/>
            <a:r>
              <a:rPr lang="en-US" sz="3600" b="1" dirty="0">
                <a:latin typeface="Times New Roman" panose="02020603050405020304" pitchFamily="18" charset="0"/>
                <a:cs typeface="Times New Roman" panose="02020603050405020304" pitchFamily="18" charset="0"/>
              </a:rPr>
              <a:t>Fig. 1</a:t>
            </a:r>
            <a:r>
              <a:rPr lang="en-US" sz="3600" dirty="0">
                <a:latin typeface="Times New Roman" panose="02020603050405020304" pitchFamily="18" charset="0"/>
                <a:cs typeface="Times New Roman" panose="02020603050405020304" pitchFamily="18" charset="0"/>
              </a:rPr>
              <a:t>: Block diagram of experimental setup</a:t>
            </a:r>
          </a:p>
        </p:txBody>
      </p:sp>
      <p:pic>
        <p:nvPicPr>
          <p:cNvPr id="14" name="Picture 13" descr="Chart, line chart&#10;&#10;Description automatically generated">
            <a:extLst>
              <a:ext uri="{FF2B5EF4-FFF2-40B4-BE49-F238E27FC236}">
                <a16:creationId xmlns:a16="http://schemas.microsoft.com/office/drawing/2014/main" id="{56958E8A-A792-934A-9F74-EDF77B602029}"/>
              </a:ext>
            </a:extLst>
          </p:cNvPr>
          <p:cNvPicPr>
            <a:picLocks noChangeAspect="1"/>
          </p:cNvPicPr>
          <p:nvPr/>
        </p:nvPicPr>
        <p:blipFill>
          <a:blip r:embed="rId4"/>
          <a:stretch>
            <a:fillRect/>
          </a:stretch>
        </p:blipFill>
        <p:spPr>
          <a:xfrm>
            <a:off x="26412441" y="12165478"/>
            <a:ext cx="11781547" cy="8836161"/>
          </a:xfrm>
          <a:prstGeom prst="rect">
            <a:avLst/>
          </a:prstGeom>
        </p:spPr>
      </p:pic>
      <p:pic>
        <p:nvPicPr>
          <p:cNvPr id="15" name="Picture 14" descr="Chart, line chart&#10;&#10;Description automatically generated">
            <a:extLst>
              <a:ext uri="{FF2B5EF4-FFF2-40B4-BE49-F238E27FC236}">
                <a16:creationId xmlns:a16="http://schemas.microsoft.com/office/drawing/2014/main" id="{47529A8E-42D7-7A48-9585-E5918A17A314}"/>
              </a:ext>
            </a:extLst>
          </p:cNvPr>
          <p:cNvPicPr>
            <a:picLocks noChangeAspect="1"/>
          </p:cNvPicPr>
          <p:nvPr/>
        </p:nvPicPr>
        <p:blipFill>
          <a:blip r:embed="rId5"/>
          <a:stretch>
            <a:fillRect/>
          </a:stretch>
        </p:blipFill>
        <p:spPr>
          <a:xfrm>
            <a:off x="26412441" y="22105020"/>
            <a:ext cx="11725520" cy="8794140"/>
          </a:xfrm>
          <a:prstGeom prst="rect">
            <a:avLst/>
          </a:prstGeom>
        </p:spPr>
      </p:pic>
      <p:sp>
        <p:nvSpPr>
          <p:cNvPr id="16" name="TextBox 15">
            <a:extLst>
              <a:ext uri="{FF2B5EF4-FFF2-40B4-BE49-F238E27FC236}">
                <a16:creationId xmlns:a16="http://schemas.microsoft.com/office/drawing/2014/main" id="{E4A56B14-7B75-DB44-A518-D98033E2FE91}"/>
              </a:ext>
            </a:extLst>
          </p:cNvPr>
          <p:cNvSpPr txBox="1"/>
          <p:nvPr/>
        </p:nvSpPr>
        <p:spPr>
          <a:xfrm>
            <a:off x="26593855" y="20993665"/>
            <a:ext cx="10589338" cy="1200329"/>
          </a:xfrm>
          <a:prstGeom prst="rect">
            <a:avLst/>
          </a:prstGeom>
          <a:noFill/>
        </p:spPr>
        <p:txBody>
          <a:bodyPr wrap="square" rtlCol="0">
            <a:spAutoFit/>
          </a:bodyPr>
          <a:lstStyle/>
          <a:p>
            <a:pPr algn="just"/>
            <a:r>
              <a:rPr lang="en-US" sz="3600" b="1" dirty="0">
                <a:latin typeface="Times New Roman" panose="02020603050405020304" pitchFamily="18" charset="0"/>
                <a:cs typeface="Times New Roman" panose="02020603050405020304" pitchFamily="18" charset="0"/>
              </a:rPr>
              <a:t>Fig. 3</a:t>
            </a:r>
            <a:r>
              <a:rPr lang="en-US" sz="3600" dirty="0">
                <a:latin typeface="Times New Roman" panose="02020603050405020304" pitchFamily="18" charset="0"/>
                <a:cs typeface="Times New Roman" panose="02020603050405020304" pitchFamily="18" charset="0"/>
              </a:rPr>
              <a:t>: Overall K</a:t>
            </a:r>
            <a:r>
              <a:rPr lang="el-GR" sz="3600" baseline="-25000" dirty="0">
                <a:latin typeface="Times New Roman" panose="02020603050405020304" pitchFamily="18" charset="0"/>
                <a:cs typeface="Times New Roman" panose="02020603050405020304" pitchFamily="18" charset="0"/>
              </a:rPr>
              <a:t>α</a:t>
            </a:r>
            <a:r>
              <a:rPr lang="en-US" sz="3600" dirty="0">
                <a:latin typeface="Times New Roman" panose="02020603050405020304" pitchFamily="18" charset="0"/>
                <a:cs typeface="Times New Roman" panose="02020603050405020304" pitchFamily="18" charset="0"/>
              </a:rPr>
              <a:t> results, plotted as atomic number vs. square root of frequency.</a:t>
            </a:r>
          </a:p>
        </p:txBody>
      </p:sp>
      <p:sp>
        <p:nvSpPr>
          <p:cNvPr id="17" name="TextBox 16">
            <a:extLst>
              <a:ext uri="{FF2B5EF4-FFF2-40B4-BE49-F238E27FC236}">
                <a16:creationId xmlns:a16="http://schemas.microsoft.com/office/drawing/2014/main" id="{1208140A-3D8B-1146-9364-484705C1B945}"/>
              </a:ext>
            </a:extLst>
          </p:cNvPr>
          <p:cNvSpPr txBox="1"/>
          <p:nvPr/>
        </p:nvSpPr>
        <p:spPr>
          <a:xfrm>
            <a:off x="26844027" y="30942323"/>
            <a:ext cx="10589329" cy="1200329"/>
          </a:xfrm>
          <a:prstGeom prst="rect">
            <a:avLst/>
          </a:prstGeom>
          <a:noFill/>
        </p:spPr>
        <p:txBody>
          <a:bodyPr wrap="square" rtlCol="0">
            <a:spAutoFit/>
          </a:bodyPr>
          <a:lstStyle/>
          <a:p>
            <a:pPr algn="just"/>
            <a:r>
              <a:rPr lang="en-US" sz="3600" b="1" dirty="0">
                <a:latin typeface="Times New Roman" panose="02020603050405020304" pitchFamily="18" charset="0"/>
                <a:cs typeface="Times New Roman" panose="02020603050405020304" pitchFamily="18" charset="0"/>
              </a:rPr>
              <a:t>Fig. 4</a:t>
            </a:r>
            <a:r>
              <a:rPr lang="en-US" sz="3600" dirty="0">
                <a:latin typeface="Times New Roman" panose="02020603050405020304" pitchFamily="18" charset="0"/>
                <a:cs typeface="Times New Roman" panose="02020603050405020304" pitchFamily="18" charset="0"/>
              </a:rPr>
              <a:t>: Overall K</a:t>
            </a:r>
            <a:r>
              <a:rPr lang="el-GR" sz="3600" baseline="-25000" dirty="0">
                <a:latin typeface="Times New Roman" panose="02020603050405020304" pitchFamily="18" charset="0"/>
                <a:cs typeface="Times New Roman" panose="02020603050405020304" pitchFamily="18" charset="0"/>
              </a:rPr>
              <a:t>β</a:t>
            </a:r>
            <a:r>
              <a:rPr lang="en-US" sz="3600" dirty="0">
                <a:latin typeface="Times New Roman" panose="02020603050405020304" pitchFamily="18" charset="0"/>
                <a:cs typeface="Times New Roman" panose="02020603050405020304" pitchFamily="18" charset="0"/>
              </a:rPr>
              <a:t> results, plotted as atomic number vs. square root of frequency</a:t>
            </a:r>
          </a:p>
        </p:txBody>
      </p:sp>
      <p:cxnSp>
        <p:nvCxnSpPr>
          <p:cNvPr id="19" name="Straight Connector 18">
            <a:extLst>
              <a:ext uri="{FF2B5EF4-FFF2-40B4-BE49-F238E27FC236}">
                <a16:creationId xmlns:a16="http://schemas.microsoft.com/office/drawing/2014/main" id="{2AAA22EB-6960-434D-9E17-ECA712284C3F}"/>
              </a:ext>
            </a:extLst>
          </p:cNvPr>
          <p:cNvCxnSpPr>
            <a:cxnSpLocks/>
          </p:cNvCxnSpPr>
          <p:nvPr/>
        </p:nvCxnSpPr>
        <p:spPr>
          <a:xfrm flipV="1">
            <a:off x="25671216" y="2910488"/>
            <a:ext cx="0" cy="29809440"/>
          </a:xfrm>
          <a:prstGeom prst="line">
            <a:avLst/>
          </a:prstGeom>
          <a:ln w="127000">
            <a:solidFill>
              <a:srgbClr val="D39F1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D8C0F81-0994-174E-8D03-22A317CED524}"/>
              </a:ext>
            </a:extLst>
          </p:cNvPr>
          <p:cNvCxnSpPr>
            <a:cxnSpLocks/>
          </p:cNvCxnSpPr>
          <p:nvPr/>
        </p:nvCxnSpPr>
        <p:spPr>
          <a:xfrm flipV="1">
            <a:off x="13074054" y="2993176"/>
            <a:ext cx="0" cy="29809440"/>
          </a:xfrm>
          <a:prstGeom prst="line">
            <a:avLst/>
          </a:prstGeom>
          <a:ln w="127000">
            <a:solidFill>
              <a:srgbClr val="D39F1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4851043-F7D7-FC4F-9E2D-968377870362}"/>
              </a:ext>
            </a:extLst>
          </p:cNvPr>
          <p:cNvCxnSpPr>
            <a:cxnSpLocks/>
          </p:cNvCxnSpPr>
          <p:nvPr/>
        </p:nvCxnSpPr>
        <p:spPr>
          <a:xfrm flipV="1">
            <a:off x="38484883" y="2820421"/>
            <a:ext cx="0" cy="29809440"/>
          </a:xfrm>
          <a:prstGeom prst="line">
            <a:avLst/>
          </a:prstGeom>
          <a:ln w="127000">
            <a:solidFill>
              <a:srgbClr val="D39F1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FF8E7BD-26BA-6640-9B60-E49FBCFADFD9}"/>
              </a:ext>
            </a:extLst>
          </p:cNvPr>
          <p:cNvSpPr txBox="1"/>
          <p:nvPr/>
        </p:nvSpPr>
        <p:spPr>
          <a:xfrm>
            <a:off x="395666" y="2789589"/>
            <a:ext cx="13348634" cy="1325880"/>
          </a:xfrm>
          <a:prstGeom prst="rect">
            <a:avLst/>
          </a:prstGeom>
          <a:noFill/>
        </p:spPr>
        <p:txBody>
          <a:bodyPr wrap="square" rtlCol="0">
            <a:spAutoFit/>
          </a:bodyPr>
          <a:lstStyle/>
          <a:p>
            <a:r>
              <a:rPr lang="en-US" sz="8000" b="1" dirty="0">
                <a:latin typeface="Arial" panose="020B0604020202020204" pitchFamily="34" charset="0"/>
                <a:cs typeface="Arial" panose="020B0604020202020204" pitchFamily="34" charset="0"/>
              </a:rPr>
              <a:t>Background</a:t>
            </a:r>
          </a:p>
        </p:txBody>
      </p:sp>
      <p:cxnSp>
        <p:nvCxnSpPr>
          <p:cNvPr id="23" name="Straight Connector 22">
            <a:extLst>
              <a:ext uri="{FF2B5EF4-FFF2-40B4-BE49-F238E27FC236}">
                <a16:creationId xmlns:a16="http://schemas.microsoft.com/office/drawing/2014/main" id="{8E1641B3-4188-1443-B9F6-5079A083992F}"/>
              </a:ext>
            </a:extLst>
          </p:cNvPr>
          <p:cNvCxnSpPr>
            <a:cxnSpLocks/>
          </p:cNvCxnSpPr>
          <p:nvPr/>
        </p:nvCxnSpPr>
        <p:spPr>
          <a:xfrm>
            <a:off x="395663" y="4179622"/>
            <a:ext cx="12416308" cy="39732"/>
          </a:xfrm>
          <a:prstGeom prst="line">
            <a:avLst/>
          </a:prstGeom>
          <a:ln w="76200">
            <a:solidFill>
              <a:srgbClr val="D39F1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BACDD7E-6440-A940-811B-C0B5F1290D02}"/>
              </a:ext>
            </a:extLst>
          </p:cNvPr>
          <p:cNvSpPr txBox="1"/>
          <p:nvPr/>
        </p:nvSpPr>
        <p:spPr>
          <a:xfrm>
            <a:off x="395663" y="18420701"/>
            <a:ext cx="13006294" cy="1325880"/>
          </a:xfrm>
          <a:prstGeom prst="rect">
            <a:avLst/>
          </a:prstGeom>
          <a:noFill/>
        </p:spPr>
        <p:txBody>
          <a:bodyPr wrap="square" rtlCol="0">
            <a:spAutoFit/>
          </a:bodyPr>
          <a:lstStyle/>
          <a:p>
            <a:r>
              <a:rPr lang="en-US" sz="8000" b="1" dirty="0">
                <a:latin typeface="Arial" panose="020B0604020202020204" pitchFamily="34" charset="0"/>
                <a:cs typeface="Arial" panose="020B0604020202020204" pitchFamily="34" charset="0"/>
              </a:rPr>
              <a:t>Experimental Setup </a:t>
            </a:r>
          </a:p>
        </p:txBody>
      </p:sp>
      <p:cxnSp>
        <p:nvCxnSpPr>
          <p:cNvPr id="25" name="Straight Connector 24">
            <a:extLst>
              <a:ext uri="{FF2B5EF4-FFF2-40B4-BE49-F238E27FC236}">
                <a16:creationId xmlns:a16="http://schemas.microsoft.com/office/drawing/2014/main" id="{501DA420-75BF-FD4C-916D-5FFF956A2761}"/>
              </a:ext>
            </a:extLst>
          </p:cNvPr>
          <p:cNvCxnSpPr>
            <a:cxnSpLocks/>
          </p:cNvCxnSpPr>
          <p:nvPr/>
        </p:nvCxnSpPr>
        <p:spPr>
          <a:xfrm>
            <a:off x="395661" y="19810734"/>
            <a:ext cx="12325855" cy="46991"/>
          </a:xfrm>
          <a:prstGeom prst="line">
            <a:avLst/>
          </a:prstGeom>
          <a:ln w="76200">
            <a:solidFill>
              <a:srgbClr val="D39F1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5E34A75-1BB7-9B40-890D-5245D254774E}"/>
              </a:ext>
            </a:extLst>
          </p:cNvPr>
          <p:cNvSpPr txBox="1"/>
          <p:nvPr/>
        </p:nvSpPr>
        <p:spPr>
          <a:xfrm>
            <a:off x="13475512" y="2878543"/>
            <a:ext cx="11576082" cy="1325880"/>
          </a:xfrm>
          <a:prstGeom prst="rect">
            <a:avLst/>
          </a:prstGeom>
          <a:noFill/>
        </p:spPr>
        <p:txBody>
          <a:bodyPr wrap="square" rtlCol="0">
            <a:spAutoFit/>
          </a:bodyPr>
          <a:lstStyle/>
          <a:p>
            <a:r>
              <a:rPr lang="en-US" sz="8000" b="1" dirty="0">
                <a:latin typeface="Arial" panose="020B0604020202020204" pitchFamily="34" charset="0"/>
                <a:cs typeface="Arial" panose="020B0604020202020204" pitchFamily="34" charset="0"/>
              </a:rPr>
              <a:t>Spectroscopic Results</a:t>
            </a:r>
          </a:p>
        </p:txBody>
      </p:sp>
      <p:cxnSp>
        <p:nvCxnSpPr>
          <p:cNvPr id="27" name="Straight Connector 26">
            <a:extLst>
              <a:ext uri="{FF2B5EF4-FFF2-40B4-BE49-F238E27FC236}">
                <a16:creationId xmlns:a16="http://schemas.microsoft.com/office/drawing/2014/main" id="{65E7C65B-538F-4640-BD15-83C95750ACC6}"/>
              </a:ext>
            </a:extLst>
          </p:cNvPr>
          <p:cNvCxnSpPr>
            <a:cxnSpLocks/>
          </p:cNvCxnSpPr>
          <p:nvPr/>
        </p:nvCxnSpPr>
        <p:spPr>
          <a:xfrm>
            <a:off x="13475052" y="4204423"/>
            <a:ext cx="11881098" cy="0"/>
          </a:xfrm>
          <a:prstGeom prst="line">
            <a:avLst/>
          </a:prstGeom>
          <a:ln w="76200">
            <a:solidFill>
              <a:srgbClr val="D39F1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DAA8326-B083-404A-AA1C-5930E44E3DFE}"/>
              </a:ext>
            </a:extLst>
          </p:cNvPr>
          <p:cNvSpPr txBox="1"/>
          <p:nvPr/>
        </p:nvSpPr>
        <p:spPr>
          <a:xfrm>
            <a:off x="395664" y="4386415"/>
            <a:ext cx="12416305" cy="7540526"/>
          </a:xfrm>
          <a:prstGeom prst="rect">
            <a:avLst/>
          </a:prstGeom>
          <a:noFill/>
        </p:spPr>
        <p:txBody>
          <a:bodyPr wrap="square" rtlCol="0">
            <a:spAutoFit/>
          </a:bodyPr>
          <a:lstStyle/>
          <a:p>
            <a:pPr algn="just"/>
            <a:r>
              <a:rPr lang="en-US" sz="4400" dirty="0">
                <a:latin typeface="Times New Roman" panose="02020603050405020304" pitchFamily="18" charset="0"/>
                <a:cs typeface="Times New Roman" panose="02020603050405020304" pitchFamily="18" charset="0"/>
              </a:rPr>
              <a:t>X-ray spectroscopy is a process by which a beam of x-rays is fired at a sample of material. This causes the sample to fluoresce in the x-ray range with a spectrum unique to each element. Spectral lines are labelled using K, L, etc. for the final electron level, and </a:t>
            </a:r>
            <a:r>
              <a:rPr lang="el-GR" sz="4400" dirty="0">
                <a:latin typeface="Times New Roman" panose="02020603050405020304" pitchFamily="18" charset="0"/>
                <a:cs typeface="Times New Roman" panose="02020603050405020304" pitchFamily="18" charset="0"/>
              </a:rPr>
              <a:t>α, β</a:t>
            </a:r>
            <a:r>
              <a:rPr lang="en-US" sz="4400" dirty="0">
                <a:latin typeface="Times New Roman" panose="02020603050405020304" pitchFamily="18" charset="0"/>
                <a:cs typeface="Times New Roman" panose="02020603050405020304" pitchFamily="18" charset="0"/>
              </a:rPr>
              <a:t>, etc. to describe size of the jump between levels.</a:t>
            </a:r>
          </a:p>
          <a:p>
            <a:pPr algn="just"/>
            <a:endParaRPr lang="en-US" sz="4400" dirty="0">
              <a:latin typeface="Times New Roman" panose="02020603050405020304" pitchFamily="18" charset="0"/>
              <a:cs typeface="Times New Roman" panose="02020603050405020304" pitchFamily="18" charset="0"/>
            </a:endParaRPr>
          </a:p>
          <a:p>
            <a:pPr algn="just"/>
            <a:r>
              <a:rPr lang="en-US" sz="4400" dirty="0">
                <a:latin typeface="Times New Roman" panose="02020603050405020304" pitchFamily="18" charset="0"/>
                <a:cs typeface="Times New Roman" panose="02020603050405020304" pitchFamily="18" charset="0"/>
              </a:rPr>
              <a:t>These spectral lines are predicted using Moseley’s law, which gives a linear relationship between the square root of the frequency of emitted x-rays and the atomic number of the sample:</a:t>
            </a:r>
            <a:r>
              <a:rPr lang="en-US" sz="4400" i="1" dirty="0">
                <a:latin typeface="Times New Roman" panose="02020603050405020304" pitchFamily="18" charset="0"/>
                <a:cs typeface="Times New Roman" panose="02020603050405020304" pitchFamily="18" charset="0"/>
              </a:rPr>
              <a:t>   </a:t>
            </a:r>
          </a:p>
        </p:txBody>
      </p:sp>
      <p:sp>
        <p:nvSpPr>
          <p:cNvPr id="29" name="TextBox 28">
            <a:extLst>
              <a:ext uri="{FF2B5EF4-FFF2-40B4-BE49-F238E27FC236}">
                <a16:creationId xmlns:a16="http://schemas.microsoft.com/office/drawing/2014/main" id="{CE268EC4-3684-A841-B339-BDD9A066E3C8}"/>
              </a:ext>
            </a:extLst>
          </p:cNvPr>
          <p:cNvSpPr txBox="1"/>
          <p:nvPr/>
        </p:nvSpPr>
        <p:spPr>
          <a:xfrm>
            <a:off x="169399" y="27293174"/>
            <a:ext cx="12416307" cy="5509200"/>
          </a:xfrm>
          <a:prstGeom prst="rect">
            <a:avLst/>
          </a:prstGeom>
          <a:noFill/>
        </p:spPr>
        <p:txBody>
          <a:bodyPr wrap="square" rtlCol="0">
            <a:spAutoFit/>
          </a:bodyPr>
          <a:lstStyle/>
          <a:p>
            <a:pPr algn="just"/>
            <a:r>
              <a:rPr lang="en-US" sz="4400" dirty="0">
                <a:latin typeface="Times New Roman" panose="02020603050405020304" pitchFamily="18" charset="0"/>
                <a:cs typeface="Times New Roman" panose="02020603050405020304" pitchFamily="18" charset="0"/>
              </a:rPr>
              <a:t>Samples were placed under an X-ray tube (XR) with its own power supply (PS). Fluoresced photons travelled into a nitrogen-cooled </a:t>
            </a:r>
            <a:r>
              <a:rPr lang="en-US" sz="4400" dirty="0" err="1">
                <a:latin typeface="Times New Roman" panose="02020603050405020304" pitchFamily="18" charset="0"/>
                <a:cs typeface="Times New Roman" panose="02020603050405020304" pitchFamily="18" charset="0"/>
              </a:rPr>
              <a:t>SiLi</a:t>
            </a:r>
            <a:r>
              <a:rPr lang="en-US" sz="4400" dirty="0">
                <a:latin typeface="Times New Roman" panose="02020603050405020304" pitchFamily="18" charset="0"/>
                <a:cs typeface="Times New Roman" panose="02020603050405020304" pitchFamily="18" charset="0"/>
              </a:rPr>
              <a:t> detector (DET), powered by a high-voltage supply (HV). A pre-amplifier, spectroscopy amplifier, and multichannel analyzer cleaned up the raw signal and converted it into a readable format to be read by the computer. This setup is pictured in Fig. 1.</a:t>
            </a:r>
          </a:p>
        </p:txBody>
      </p:sp>
      <p:sp>
        <p:nvSpPr>
          <p:cNvPr id="30" name="TextBox 29">
            <a:extLst>
              <a:ext uri="{FF2B5EF4-FFF2-40B4-BE49-F238E27FC236}">
                <a16:creationId xmlns:a16="http://schemas.microsoft.com/office/drawing/2014/main" id="{6C0AD191-A0FC-C54E-88AD-99EEC64C183B}"/>
              </a:ext>
            </a:extLst>
          </p:cNvPr>
          <p:cNvSpPr txBox="1"/>
          <p:nvPr/>
        </p:nvSpPr>
        <p:spPr>
          <a:xfrm>
            <a:off x="13396675" y="15834598"/>
            <a:ext cx="11928973" cy="10248960"/>
          </a:xfrm>
          <a:prstGeom prst="rect">
            <a:avLst/>
          </a:prstGeom>
          <a:noFill/>
        </p:spPr>
        <p:txBody>
          <a:bodyPr wrap="square" rtlCol="0">
            <a:spAutoFit/>
          </a:bodyPr>
          <a:lstStyle/>
          <a:p>
            <a:pPr algn="just"/>
            <a:r>
              <a:rPr lang="en-US" sz="4400" dirty="0">
                <a:latin typeface="Times New Roman" panose="02020603050405020304" pitchFamily="18" charset="0"/>
                <a:cs typeface="Times New Roman" panose="02020603050405020304" pitchFamily="18" charset="0"/>
              </a:rPr>
              <a:t>First, a series of samples of known composition were analyzed. Most samples had very clear K</a:t>
            </a:r>
            <a:r>
              <a:rPr lang="el-GR" sz="4400" baseline="-25000" dirty="0">
                <a:latin typeface="Times New Roman" panose="02020603050405020304" pitchFamily="18" charset="0"/>
                <a:cs typeface="Times New Roman" panose="02020603050405020304" pitchFamily="18" charset="0"/>
              </a:rPr>
              <a:t>α</a:t>
            </a:r>
            <a:r>
              <a:rPr lang="en-US" sz="4400" dirty="0">
                <a:latin typeface="Times New Roman" panose="02020603050405020304" pitchFamily="18" charset="0"/>
                <a:cs typeface="Times New Roman" panose="02020603050405020304" pitchFamily="18" charset="0"/>
              </a:rPr>
              <a:t> and K</a:t>
            </a:r>
            <a:r>
              <a:rPr lang="el-GR" sz="4400" baseline="-25000" dirty="0">
                <a:latin typeface="Times New Roman" panose="02020603050405020304" pitchFamily="18" charset="0"/>
                <a:cs typeface="Times New Roman" panose="02020603050405020304" pitchFamily="18" charset="0"/>
              </a:rPr>
              <a:t>β</a:t>
            </a:r>
            <a:r>
              <a:rPr lang="en-US" sz="4400" dirty="0">
                <a:latin typeface="Times New Roman" panose="02020603050405020304" pitchFamily="18" charset="0"/>
                <a:cs typeface="Times New Roman" panose="02020603050405020304" pitchFamily="18" charset="0"/>
              </a:rPr>
              <a:t> peaks due to the energy range of our detector. </a:t>
            </a:r>
          </a:p>
          <a:p>
            <a:pPr algn="just"/>
            <a:endParaRPr lang="en-US" sz="4400" dirty="0">
              <a:latin typeface="Times New Roman" panose="02020603050405020304" pitchFamily="18" charset="0"/>
              <a:cs typeface="Times New Roman" panose="02020603050405020304" pitchFamily="18" charset="0"/>
            </a:endParaRPr>
          </a:p>
          <a:p>
            <a:pPr algn="just"/>
            <a:r>
              <a:rPr lang="en-US" sz="4400" dirty="0">
                <a:latin typeface="Times New Roman" panose="02020603050405020304" pitchFamily="18" charset="0"/>
                <a:cs typeface="Times New Roman" panose="02020603050405020304" pitchFamily="18" charset="0"/>
              </a:rPr>
              <a:t>The energies for each peak were determined manually, with the error range being given as the width of the peak. Fig 2. shows an annotated example.</a:t>
            </a:r>
          </a:p>
          <a:p>
            <a:pPr algn="just"/>
            <a:endParaRPr lang="en-US" sz="4400" dirty="0">
              <a:latin typeface="Times New Roman" panose="02020603050405020304" pitchFamily="18" charset="0"/>
              <a:cs typeface="Times New Roman" panose="02020603050405020304" pitchFamily="18" charset="0"/>
            </a:endParaRPr>
          </a:p>
          <a:p>
            <a:pPr algn="just"/>
            <a:r>
              <a:rPr lang="en-US" sz="4400" dirty="0">
                <a:latin typeface="Times New Roman" panose="02020603050405020304" pitchFamily="18" charset="0"/>
                <a:cs typeface="Times New Roman" panose="02020603050405020304" pitchFamily="18" charset="0"/>
              </a:rPr>
              <a:t>To account for background noise, one run was performed without a sample in place, with the results being subtracted from the spectroscopy data. </a:t>
            </a:r>
          </a:p>
          <a:p>
            <a:pPr algn="just"/>
            <a:endParaRPr lang="en-US" sz="4400" dirty="0">
              <a:latin typeface="Times New Roman" panose="02020603050405020304" pitchFamily="18" charset="0"/>
              <a:cs typeface="Times New Roman" panose="02020603050405020304" pitchFamily="18" charset="0"/>
            </a:endParaRPr>
          </a:p>
          <a:p>
            <a:pPr algn="just"/>
            <a:r>
              <a:rPr lang="en-US" sz="4400" dirty="0">
                <a:latin typeface="Times New Roman" panose="02020603050405020304" pitchFamily="18" charset="0"/>
                <a:cs typeface="Times New Roman" panose="02020603050405020304" pitchFamily="18" charset="0"/>
              </a:rPr>
              <a:t>Channels were scaled to energy by calibrating with radioactive materials of known energy output. </a:t>
            </a:r>
          </a:p>
        </p:txBody>
      </p:sp>
      <p:sp>
        <p:nvSpPr>
          <p:cNvPr id="44" name="TextBox 43">
            <a:extLst>
              <a:ext uri="{FF2B5EF4-FFF2-40B4-BE49-F238E27FC236}">
                <a16:creationId xmlns:a16="http://schemas.microsoft.com/office/drawing/2014/main" id="{CDDD98CD-7861-8042-A6C3-2102A8D9843F}"/>
              </a:ext>
            </a:extLst>
          </p:cNvPr>
          <p:cNvSpPr txBox="1"/>
          <p:nvPr/>
        </p:nvSpPr>
        <p:spPr>
          <a:xfrm>
            <a:off x="38857756" y="4379346"/>
            <a:ext cx="8109852" cy="1938992"/>
          </a:xfrm>
          <a:prstGeom prst="rect">
            <a:avLst/>
          </a:prstGeom>
          <a:noFill/>
        </p:spPr>
        <p:txBody>
          <a:bodyPr wrap="square" rtlCol="0">
            <a:spAutoFit/>
          </a:bodyPr>
          <a:lstStyle/>
          <a:p>
            <a:pPr algn="ctr"/>
            <a:r>
              <a:rPr lang="en-US" sz="7200" b="1" dirty="0">
                <a:latin typeface="Times New Roman" panose="02020603050405020304" pitchFamily="18" charset="0"/>
                <a:cs typeface="Times New Roman" panose="02020603050405020304" pitchFamily="18" charset="0"/>
              </a:rPr>
              <a:t>Isaiah Mumaw</a:t>
            </a:r>
          </a:p>
          <a:p>
            <a:pPr algn="ctr"/>
            <a:r>
              <a:rPr lang="en-US" sz="4800" dirty="0" err="1">
                <a:latin typeface="Times New Roman" panose="02020603050405020304" pitchFamily="18" charset="0"/>
                <a:cs typeface="Times New Roman" panose="02020603050405020304" pitchFamily="18" charset="0"/>
              </a:rPr>
              <a:t>imumaw@nd.edu</a:t>
            </a:r>
            <a:endParaRPr lang="en-US" sz="4800"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27FA9B0B-FFA6-E14C-B105-C402A318C8D9}"/>
              </a:ext>
            </a:extLst>
          </p:cNvPr>
          <p:cNvSpPr txBox="1"/>
          <p:nvPr/>
        </p:nvSpPr>
        <p:spPr>
          <a:xfrm>
            <a:off x="38879802" y="2773456"/>
            <a:ext cx="11983339" cy="1325880"/>
          </a:xfrm>
          <a:prstGeom prst="rect">
            <a:avLst/>
          </a:prstGeom>
          <a:noFill/>
        </p:spPr>
        <p:txBody>
          <a:bodyPr wrap="square" rtlCol="0">
            <a:spAutoFit/>
          </a:bodyPr>
          <a:lstStyle/>
          <a:p>
            <a:r>
              <a:rPr lang="en-US" sz="8000" b="1" dirty="0">
                <a:latin typeface="Arial" panose="020B0604020202020204" pitchFamily="34" charset="0"/>
                <a:cs typeface="Arial" panose="020B0604020202020204" pitchFamily="34" charset="0"/>
              </a:rPr>
              <a:t>Contact Information</a:t>
            </a:r>
          </a:p>
        </p:txBody>
      </p:sp>
      <p:cxnSp>
        <p:nvCxnSpPr>
          <p:cNvPr id="46" name="Straight Connector 45">
            <a:extLst>
              <a:ext uri="{FF2B5EF4-FFF2-40B4-BE49-F238E27FC236}">
                <a16:creationId xmlns:a16="http://schemas.microsoft.com/office/drawing/2014/main" id="{573626ED-DEDF-BF4B-B96C-C249233FC340}"/>
              </a:ext>
            </a:extLst>
          </p:cNvPr>
          <p:cNvCxnSpPr>
            <a:cxnSpLocks/>
          </p:cNvCxnSpPr>
          <p:nvPr/>
        </p:nvCxnSpPr>
        <p:spPr>
          <a:xfrm>
            <a:off x="38879801" y="4048536"/>
            <a:ext cx="11983339" cy="0"/>
          </a:xfrm>
          <a:prstGeom prst="line">
            <a:avLst/>
          </a:prstGeom>
          <a:ln w="76200">
            <a:solidFill>
              <a:srgbClr val="D39F10"/>
            </a:solidFill>
          </a:ln>
        </p:spPr>
        <p:style>
          <a:lnRef idx="1">
            <a:schemeClr val="accent1"/>
          </a:lnRef>
          <a:fillRef idx="0">
            <a:schemeClr val="accent1"/>
          </a:fillRef>
          <a:effectRef idx="0">
            <a:schemeClr val="accent1"/>
          </a:effectRef>
          <a:fontRef idx="minor">
            <a:schemeClr val="tx1"/>
          </a:fontRef>
        </p:style>
      </p:cxnSp>
      <p:pic>
        <p:nvPicPr>
          <p:cNvPr id="48" name="Picture 47" descr="Chart, histogram&#10;&#10;Description automatically generated">
            <a:extLst>
              <a:ext uri="{FF2B5EF4-FFF2-40B4-BE49-F238E27FC236}">
                <a16:creationId xmlns:a16="http://schemas.microsoft.com/office/drawing/2014/main" id="{C836F0AC-DC99-2F49-A712-69F41AC3A37A}"/>
              </a:ext>
            </a:extLst>
          </p:cNvPr>
          <p:cNvPicPr>
            <a:picLocks noChangeAspect="1"/>
          </p:cNvPicPr>
          <p:nvPr/>
        </p:nvPicPr>
        <p:blipFill>
          <a:blip r:embed="rId6"/>
          <a:stretch>
            <a:fillRect/>
          </a:stretch>
        </p:blipFill>
        <p:spPr>
          <a:xfrm>
            <a:off x="38813351" y="14575876"/>
            <a:ext cx="11957617" cy="8968213"/>
          </a:xfrm>
          <a:prstGeom prst="rect">
            <a:avLst/>
          </a:prstGeom>
        </p:spPr>
      </p:pic>
      <p:sp>
        <p:nvSpPr>
          <p:cNvPr id="49" name="TextBox 48">
            <a:extLst>
              <a:ext uri="{FF2B5EF4-FFF2-40B4-BE49-F238E27FC236}">
                <a16:creationId xmlns:a16="http://schemas.microsoft.com/office/drawing/2014/main" id="{2637F128-EF20-2A48-969E-2302B2F8F61F}"/>
              </a:ext>
            </a:extLst>
          </p:cNvPr>
          <p:cNvSpPr txBox="1"/>
          <p:nvPr/>
        </p:nvSpPr>
        <p:spPr>
          <a:xfrm>
            <a:off x="38895511" y="10421886"/>
            <a:ext cx="11963373" cy="1323439"/>
          </a:xfrm>
          <a:prstGeom prst="rect">
            <a:avLst/>
          </a:prstGeom>
          <a:noFill/>
        </p:spPr>
        <p:txBody>
          <a:bodyPr wrap="square" rtlCol="0">
            <a:spAutoFit/>
          </a:bodyPr>
          <a:lstStyle/>
          <a:p>
            <a:r>
              <a:rPr lang="en-US" sz="8000" b="1" dirty="0">
                <a:latin typeface="Arial" panose="020B0604020202020204" pitchFamily="34" charset="0"/>
                <a:cs typeface="Arial" panose="020B0604020202020204" pitchFamily="34" charset="0"/>
              </a:rPr>
              <a:t>Unknown Samples</a:t>
            </a:r>
          </a:p>
        </p:txBody>
      </p:sp>
      <p:sp>
        <p:nvSpPr>
          <p:cNvPr id="50" name="TextBox 49">
            <a:extLst>
              <a:ext uri="{FF2B5EF4-FFF2-40B4-BE49-F238E27FC236}">
                <a16:creationId xmlns:a16="http://schemas.microsoft.com/office/drawing/2014/main" id="{D0C138B7-5532-754F-B848-267E9734B4B8}"/>
              </a:ext>
            </a:extLst>
          </p:cNvPr>
          <p:cNvSpPr txBox="1"/>
          <p:nvPr/>
        </p:nvSpPr>
        <p:spPr>
          <a:xfrm>
            <a:off x="38895511" y="11933058"/>
            <a:ext cx="11963373" cy="2800767"/>
          </a:xfrm>
          <a:prstGeom prst="rect">
            <a:avLst/>
          </a:prstGeom>
          <a:noFill/>
        </p:spPr>
        <p:txBody>
          <a:bodyPr wrap="square" rtlCol="0">
            <a:spAutoFit/>
          </a:bodyPr>
          <a:lstStyle/>
          <a:p>
            <a:pPr algn="just"/>
            <a:r>
              <a:rPr lang="en-US" sz="4400" dirty="0">
                <a:latin typeface="Times New Roman" panose="02020603050405020304" pitchFamily="18" charset="0"/>
                <a:cs typeface="Times New Roman" panose="02020603050405020304" pitchFamily="18" charset="0"/>
              </a:rPr>
              <a:t>Several unknown samples were analyzed using our experimental results for Eq. 1. By plugging in the peak energies, we can determine the elemental composition. Fig. 5 shows an example of this.</a:t>
            </a:r>
          </a:p>
        </p:txBody>
      </p:sp>
      <p:cxnSp>
        <p:nvCxnSpPr>
          <p:cNvPr id="51" name="Straight Connector 50">
            <a:extLst>
              <a:ext uri="{FF2B5EF4-FFF2-40B4-BE49-F238E27FC236}">
                <a16:creationId xmlns:a16="http://schemas.microsoft.com/office/drawing/2014/main" id="{5D9F9D78-04F2-6F41-85EE-9E2C81819696}"/>
              </a:ext>
            </a:extLst>
          </p:cNvPr>
          <p:cNvCxnSpPr>
            <a:cxnSpLocks/>
          </p:cNvCxnSpPr>
          <p:nvPr/>
        </p:nvCxnSpPr>
        <p:spPr>
          <a:xfrm>
            <a:off x="38895510" y="11893325"/>
            <a:ext cx="11963373" cy="0"/>
          </a:xfrm>
          <a:prstGeom prst="line">
            <a:avLst/>
          </a:prstGeom>
          <a:ln w="76200">
            <a:solidFill>
              <a:srgbClr val="D39F1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8A657D6-1375-2445-8D43-867901E46780}"/>
              </a:ext>
            </a:extLst>
          </p:cNvPr>
          <p:cNvSpPr txBox="1"/>
          <p:nvPr/>
        </p:nvSpPr>
        <p:spPr>
          <a:xfrm>
            <a:off x="38879299" y="25145407"/>
            <a:ext cx="11963373" cy="1325880"/>
          </a:xfrm>
          <a:prstGeom prst="rect">
            <a:avLst/>
          </a:prstGeom>
          <a:noFill/>
        </p:spPr>
        <p:txBody>
          <a:bodyPr wrap="square" rtlCol="0">
            <a:spAutoFit/>
          </a:bodyPr>
          <a:lstStyle/>
          <a:p>
            <a:r>
              <a:rPr lang="en-US" sz="8000" b="1" dirty="0">
                <a:latin typeface="Arial" panose="020B0604020202020204" pitchFamily="34" charset="0"/>
                <a:cs typeface="Arial" panose="020B0604020202020204" pitchFamily="34" charset="0"/>
              </a:rPr>
              <a:t>Discussion</a:t>
            </a:r>
          </a:p>
        </p:txBody>
      </p:sp>
      <p:sp>
        <p:nvSpPr>
          <p:cNvPr id="53" name="TextBox 52">
            <a:extLst>
              <a:ext uri="{FF2B5EF4-FFF2-40B4-BE49-F238E27FC236}">
                <a16:creationId xmlns:a16="http://schemas.microsoft.com/office/drawing/2014/main" id="{95435E35-D06E-7D4D-A6F1-6B57B625E281}"/>
              </a:ext>
            </a:extLst>
          </p:cNvPr>
          <p:cNvSpPr txBox="1"/>
          <p:nvPr/>
        </p:nvSpPr>
        <p:spPr>
          <a:xfrm>
            <a:off x="38879299" y="26580380"/>
            <a:ext cx="11963373" cy="5509200"/>
          </a:xfrm>
          <a:prstGeom prst="rect">
            <a:avLst/>
          </a:prstGeom>
          <a:noFill/>
        </p:spPr>
        <p:txBody>
          <a:bodyPr wrap="square" rtlCol="0">
            <a:spAutoFit/>
          </a:bodyPr>
          <a:lstStyle/>
          <a:p>
            <a:pPr algn="just"/>
            <a:r>
              <a:rPr lang="en-US" sz="4400" dirty="0">
                <a:latin typeface="Times New Roman" panose="02020603050405020304" pitchFamily="18" charset="0"/>
                <a:cs typeface="Times New Roman" panose="02020603050405020304" pitchFamily="18" charset="0"/>
              </a:rPr>
              <a:t>The results here were well in line with the predictions of Moseley’s law. While the peaks did seem to come in at energies above the literature value (either due to imprecise calibration or through calibration drift), by recalculating the constants in Moseley’s law it was possible to account for this, thus reliably predicting the composition of unknown samples.</a:t>
            </a:r>
          </a:p>
        </p:txBody>
      </p:sp>
      <p:cxnSp>
        <p:nvCxnSpPr>
          <p:cNvPr id="54" name="Straight Connector 53">
            <a:extLst>
              <a:ext uri="{FF2B5EF4-FFF2-40B4-BE49-F238E27FC236}">
                <a16:creationId xmlns:a16="http://schemas.microsoft.com/office/drawing/2014/main" id="{BA298044-FC6A-7347-B460-07875E631005}"/>
              </a:ext>
            </a:extLst>
          </p:cNvPr>
          <p:cNvCxnSpPr>
            <a:cxnSpLocks/>
          </p:cNvCxnSpPr>
          <p:nvPr/>
        </p:nvCxnSpPr>
        <p:spPr>
          <a:xfrm>
            <a:off x="38879298" y="26540647"/>
            <a:ext cx="11963373" cy="0"/>
          </a:xfrm>
          <a:prstGeom prst="line">
            <a:avLst/>
          </a:prstGeom>
          <a:ln w="76200">
            <a:solidFill>
              <a:srgbClr val="D39F1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CF2A85E-873D-6747-AC87-175DF0F58869}"/>
              </a:ext>
            </a:extLst>
          </p:cNvPr>
          <p:cNvSpPr txBox="1"/>
          <p:nvPr/>
        </p:nvSpPr>
        <p:spPr>
          <a:xfrm>
            <a:off x="39115670" y="23508008"/>
            <a:ext cx="11352978" cy="1200329"/>
          </a:xfrm>
          <a:prstGeom prst="rect">
            <a:avLst/>
          </a:prstGeom>
          <a:noFill/>
        </p:spPr>
        <p:txBody>
          <a:bodyPr wrap="square" rtlCol="0">
            <a:spAutoFit/>
          </a:bodyPr>
          <a:lstStyle/>
          <a:p>
            <a:pPr algn="just"/>
            <a:r>
              <a:rPr lang="en-US" sz="3600" b="1" dirty="0">
                <a:latin typeface="Times New Roman" panose="02020603050405020304" pitchFamily="18" charset="0"/>
                <a:cs typeface="Times New Roman" panose="02020603050405020304" pitchFamily="18" charset="0"/>
              </a:rPr>
              <a:t>Fig. 5</a:t>
            </a:r>
            <a:r>
              <a:rPr lang="en-US" sz="3600" dirty="0">
                <a:latin typeface="Times New Roman" panose="02020603050405020304" pitchFamily="18" charset="0"/>
                <a:cs typeface="Times New Roman" panose="02020603050405020304" pitchFamily="18" charset="0"/>
              </a:rPr>
              <a:t>: Annotated spectroscopy results for an unknown sample. Background noise has been accounted for.</a:t>
            </a:r>
          </a:p>
        </p:txBody>
      </p:sp>
      <p:cxnSp>
        <p:nvCxnSpPr>
          <p:cNvPr id="56" name="Straight Arrow Connector 55">
            <a:extLst>
              <a:ext uri="{FF2B5EF4-FFF2-40B4-BE49-F238E27FC236}">
                <a16:creationId xmlns:a16="http://schemas.microsoft.com/office/drawing/2014/main" id="{4F274C4A-274C-774B-8643-BFC6EF3D7A09}"/>
              </a:ext>
            </a:extLst>
          </p:cNvPr>
          <p:cNvCxnSpPr>
            <a:cxnSpLocks/>
            <a:stCxn id="57" idx="1"/>
          </p:cNvCxnSpPr>
          <p:nvPr/>
        </p:nvCxnSpPr>
        <p:spPr>
          <a:xfrm flipH="1" flipV="1">
            <a:off x="41636883" y="16411447"/>
            <a:ext cx="1947198" cy="84690"/>
          </a:xfrm>
          <a:prstGeom prst="straightConnector1">
            <a:avLst/>
          </a:prstGeom>
          <a:ln w="38100">
            <a:solidFill>
              <a:srgbClr val="D39F1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09D0107-194A-854B-973D-56552379FB1C}"/>
              </a:ext>
            </a:extLst>
          </p:cNvPr>
          <p:cNvSpPr txBox="1"/>
          <p:nvPr/>
        </p:nvSpPr>
        <p:spPr>
          <a:xfrm>
            <a:off x="43584081" y="16080638"/>
            <a:ext cx="2089636" cy="830997"/>
          </a:xfrm>
          <a:prstGeom prst="rect">
            <a:avLst/>
          </a:prstGeom>
          <a:noFill/>
          <a:ln w="38100">
            <a:solidFill>
              <a:srgbClr val="D39F10"/>
            </a:solidFill>
          </a:ln>
        </p:spPr>
        <p:txBody>
          <a:bodyPr wrap="square" rtlCol="0">
            <a:spAutoFit/>
          </a:bodyPr>
          <a:lstStyle/>
          <a:p>
            <a:pPr algn="ctr"/>
            <a:r>
              <a:rPr lang="en-US" sz="2400" dirty="0">
                <a:latin typeface="Arial" panose="020B0604020202020204" pitchFamily="34" charset="0"/>
                <a:cs typeface="Arial" panose="020B0604020202020204" pitchFamily="34" charset="0"/>
              </a:rPr>
              <a:t>Sc, K</a:t>
            </a:r>
            <a:r>
              <a:rPr lang="el-GR" sz="2400" baseline="-25000" dirty="0">
                <a:latin typeface="Arial" panose="020B0604020202020204" pitchFamily="34" charset="0"/>
                <a:cs typeface="Arial" panose="020B0604020202020204" pitchFamily="34" charset="0"/>
              </a:rPr>
              <a:t>α</a:t>
            </a:r>
            <a:r>
              <a:rPr lang="en-US" sz="2400" dirty="0">
                <a:latin typeface="Arial" panose="020B0604020202020204" pitchFamily="34" charset="0"/>
                <a:cs typeface="Arial" panose="020B0604020202020204" pitchFamily="34" charset="0"/>
              </a:rPr>
              <a:t>  </a:t>
            </a:r>
          </a:p>
          <a:p>
            <a:pPr algn="ctr"/>
            <a:r>
              <a:rPr lang="en-US" sz="2400" dirty="0">
                <a:latin typeface="Arial" panose="020B0604020202020204" pitchFamily="34" charset="0"/>
                <a:cs typeface="Arial" panose="020B0604020202020204" pitchFamily="34" charset="0"/>
              </a:rPr>
              <a:t>4.2 ± 0.2 keV</a:t>
            </a:r>
          </a:p>
        </p:txBody>
      </p:sp>
      <p:sp>
        <p:nvSpPr>
          <p:cNvPr id="58" name="TextBox 57">
            <a:extLst>
              <a:ext uri="{FF2B5EF4-FFF2-40B4-BE49-F238E27FC236}">
                <a16:creationId xmlns:a16="http://schemas.microsoft.com/office/drawing/2014/main" id="{FA0A06BD-8395-014B-BDF3-3C1A49E5D90B}"/>
              </a:ext>
            </a:extLst>
          </p:cNvPr>
          <p:cNvSpPr txBox="1"/>
          <p:nvPr/>
        </p:nvSpPr>
        <p:spPr>
          <a:xfrm>
            <a:off x="41945271" y="17339041"/>
            <a:ext cx="2089636" cy="830997"/>
          </a:xfrm>
          <a:prstGeom prst="rect">
            <a:avLst/>
          </a:prstGeom>
          <a:noFill/>
          <a:ln w="38100">
            <a:solidFill>
              <a:srgbClr val="D39F10"/>
            </a:solidFill>
          </a:ln>
        </p:spPr>
        <p:txBody>
          <a:bodyPr wrap="square" rtlCol="0">
            <a:spAutoFit/>
          </a:bodyPr>
          <a:lstStyle/>
          <a:p>
            <a:pPr algn="ctr"/>
            <a:r>
              <a:rPr lang="en-US" sz="2400" dirty="0">
                <a:latin typeface="Arial" panose="020B0604020202020204" pitchFamily="34" charset="0"/>
                <a:cs typeface="Arial" panose="020B0604020202020204" pitchFamily="34" charset="0"/>
              </a:rPr>
              <a:t>Cu, K</a:t>
            </a:r>
            <a:r>
              <a:rPr lang="el-GR" sz="2400" baseline="-25000" dirty="0">
                <a:latin typeface="Arial" panose="020B0604020202020204" pitchFamily="34" charset="0"/>
                <a:cs typeface="Arial" panose="020B0604020202020204" pitchFamily="34" charset="0"/>
              </a:rPr>
              <a:t>α</a:t>
            </a:r>
            <a:r>
              <a:rPr lang="en-US" sz="2400" dirty="0">
                <a:latin typeface="Arial" panose="020B0604020202020204" pitchFamily="34" charset="0"/>
                <a:cs typeface="Arial" panose="020B0604020202020204" pitchFamily="34" charset="0"/>
              </a:rPr>
              <a:t>  </a:t>
            </a:r>
          </a:p>
          <a:p>
            <a:pPr algn="ctr"/>
            <a:r>
              <a:rPr lang="en-US" sz="2400" dirty="0">
                <a:latin typeface="Arial" panose="020B0604020202020204" pitchFamily="34" charset="0"/>
                <a:cs typeface="Arial" panose="020B0604020202020204" pitchFamily="34" charset="0"/>
              </a:rPr>
              <a:t>8.2 ± 0.1 keV</a:t>
            </a:r>
          </a:p>
        </p:txBody>
      </p:sp>
      <p:cxnSp>
        <p:nvCxnSpPr>
          <p:cNvPr id="59" name="Straight Arrow Connector 58">
            <a:extLst>
              <a:ext uri="{FF2B5EF4-FFF2-40B4-BE49-F238E27FC236}">
                <a16:creationId xmlns:a16="http://schemas.microsoft.com/office/drawing/2014/main" id="{B9C1465B-6A2F-2B49-9437-DC5327A47D7E}"/>
              </a:ext>
            </a:extLst>
          </p:cNvPr>
          <p:cNvCxnSpPr>
            <a:cxnSpLocks/>
            <a:stCxn id="58" idx="2"/>
          </p:cNvCxnSpPr>
          <p:nvPr/>
        </p:nvCxnSpPr>
        <p:spPr>
          <a:xfrm flipH="1">
            <a:off x="42353002" y="18170038"/>
            <a:ext cx="637087" cy="1420893"/>
          </a:xfrm>
          <a:prstGeom prst="straightConnector1">
            <a:avLst/>
          </a:prstGeom>
          <a:ln w="38100">
            <a:solidFill>
              <a:srgbClr val="D39F1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81172C8-B53B-FE42-AD46-4A95ADF1DD2C}"/>
              </a:ext>
            </a:extLst>
          </p:cNvPr>
          <p:cNvSpPr txBox="1"/>
          <p:nvPr/>
        </p:nvSpPr>
        <p:spPr>
          <a:xfrm>
            <a:off x="43114263" y="18891022"/>
            <a:ext cx="2089636" cy="830997"/>
          </a:xfrm>
          <a:prstGeom prst="rect">
            <a:avLst/>
          </a:prstGeom>
          <a:noFill/>
          <a:ln w="38100">
            <a:solidFill>
              <a:srgbClr val="D39F10"/>
            </a:solidFill>
          </a:ln>
        </p:spPr>
        <p:txBody>
          <a:bodyPr wrap="square" rtlCol="0">
            <a:spAutoFit/>
          </a:bodyPr>
          <a:lstStyle/>
          <a:p>
            <a:pPr algn="ctr"/>
            <a:r>
              <a:rPr lang="en-US" sz="2400" dirty="0">
                <a:latin typeface="Arial" panose="020B0604020202020204" pitchFamily="34" charset="0"/>
                <a:cs typeface="Arial" panose="020B0604020202020204" pitchFamily="34" charset="0"/>
              </a:rPr>
              <a:t>Cu, K</a:t>
            </a:r>
            <a:r>
              <a:rPr lang="el-GR" sz="2400" baseline="-25000" dirty="0">
                <a:latin typeface="Arial" panose="020B0604020202020204" pitchFamily="34" charset="0"/>
                <a:cs typeface="Arial" panose="020B0604020202020204" pitchFamily="34" charset="0"/>
              </a:rPr>
              <a:t>β</a:t>
            </a:r>
            <a:r>
              <a:rPr lang="en-US" sz="2400" dirty="0">
                <a:latin typeface="Arial" panose="020B0604020202020204" pitchFamily="34" charset="0"/>
                <a:cs typeface="Arial" panose="020B0604020202020204" pitchFamily="34" charset="0"/>
              </a:rPr>
              <a:t>  </a:t>
            </a:r>
          </a:p>
          <a:p>
            <a:pPr algn="ctr"/>
            <a:r>
              <a:rPr lang="en-US" sz="2400" dirty="0">
                <a:latin typeface="Arial" panose="020B0604020202020204" pitchFamily="34" charset="0"/>
                <a:cs typeface="Arial" panose="020B0604020202020204" pitchFamily="34" charset="0"/>
              </a:rPr>
              <a:t>9.0 ± 0.3 keV</a:t>
            </a:r>
          </a:p>
        </p:txBody>
      </p:sp>
      <p:cxnSp>
        <p:nvCxnSpPr>
          <p:cNvPr id="61" name="Straight Arrow Connector 60">
            <a:extLst>
              <a:ext uri="{FF2B5EF4-FFF2-40B4-BE49-F238E27FC236}">
                <a16:creationId xmlns:a16="http://schemas.microsoft.com/office/drawing/2014/main" id="{CDFBA575-DE53-4B44-B1C4-4DCD6CCC8733}"/>
              </a:ext>
            </a:extLst>
          </p:cNvPr>
          <p:cNvCxnSpPr>
            <a:cxnSpLocks/>
            <a:stCxn id="60" idx="1"/>
          </p:cNvCxnSpPr>
          <p:nvPr/>
        </p:nvCxnSpPr>
        <p:spPr>
          <a:xfrm flipH="1">
            <a:off x="42542719" y="19306521"/>
            <a:ext cx="571544" cy="747547"/>
          </a:xfrm>
          <a:prstGeom prst="straightConnector1">
            <a:avLst/>
          </a:prstGeom>
          <a:ln w="38100">
            <a:solidFill>
              <a:srgbClr val="D39F1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02CAC61-B4B2-9045-8CA5-0FDC4CE0AEE7}"/>
              </a:ext>
            </a:extLst>
          </p:cNvPr>
          <p:cNvSpPr txBox="1"/>
          <p:nvPr/>
        </p:nvSpPr>
        <p:spPr>
          <a:xfrm>
            <a:off x="45093115" y="17355718"/>
            <a:ext cx="2302495" cy="830997"/>
          </a:xfrm>
          <a:prstGeom prst="rect">
            <a:avLst/>
          </a:prstGeom>
          <a:noFill/>
          <a:ln w="38100">
            <a:solidFill>
              <a:srgbClr val="D39F10"/>
            </a:solidFill>
          </a:ln>
        </p:spPr>
        <p:txBody>
          <a:bodyPr wrap="square" rtlCol="0">
            <a:spAutoFit/>
          </a:bodyPr>
          <a:lstStyle/>
          <a:p>
            <a:pPr algn="ctr"/>
            <a:r>
              <a:rPr lang="en-US" sz="2400" dirty="0" err="1">
                <a:latin typeface="Arial" panose="020B0604020202020204" pitchFamily="34" charset="0"/>
                <a:cs typeface="Arial" panose="020B0604020202020204" pitchFamily="34" charset="0"/>
              </a:rPr>
              <a:t>Te</a:t>
            </a:r>
            <a:r>
              <a:rPr lang="en-US" sz="2400" dirty="0">
                <a:latin typeface="Arial" panose="020B0604020202020204" pitchFamily="34" charset="0"/>
                <a:cs typeface="Arial" panose="020B0604020202020204" pitchFamily="34" charset="0"/>
              </a:rPr>
              <a:t>, K</a:t>
            </a:r>
            <a:r>
              <a:rPr lang="el-GR" sz="2400" baseline="-25000" dirty="0">
                <a:latin typeface="Arial" panose="020B0604020202020204" pitchFamily="34" charset="0"/>
                <a:cs typeface="Arial" panose="020B0604020202020204" pitchFamily="34" charset="0"/>
              </a:rPr>
              <a:t>α</a:t>
            </a:r>
            <a:r>
              <a:rPr lang="en-US" sz="2400" dirty="0">
                <a:latin typeface="Arial" panose="020B0604020202020204" pitchFamily="34" charset="0"/>
                <a:cs typeface="Arial" panose="020B0604020202020204" pitchFamily="34" charset="0"/>
              </a:rPr>
              <a:t>  </a:t>
            </a:r>
          </a:p>
          <a:p>
            <a:pPr algn="ctr"/>
            <a:r>
              <a:rPr lang="en-US" sz="2400" dirty="0">
                <a:latin typeface="Arial" panose="020B0604020202020204" pitchFamily="34" charset="0"/>
                <a:cs typeface="Arial" panose="020B0604020202020204" pitchFamily="34" charset="0"/>
              </a:rPr>
              <a:t>28.1 ± 0.3 keV</a:t>
            </a:r>
          </a:p>
        </p:txBody>
      </p:sp>
      <p:cxnSp>
        <p:nvCxnSpPr>
          <p:cNvPr id="63" name="Straight Arrow Connector 62">
            <a:extLst>
              <a:ext uri="{FF2B5EF4-FFF2-40B4-BE49-F238E27FC236}">
                <a16:creationId xmlns:a16="http://schemas.microsoft.com/office/drawing/2014/main" id="{30EC3E59-AD2F-FE49-B209-F2186B304104}"/>
              </a:ext>
            </a:extLst>
          </p:cNvPr>
          <p:cNvCxnSpPr>
            <a:cxnSpLocks/>
            <a:stCxn id="62" idx="2"/>
          </p:cNvCxnSpPr>
          <p:nvPr/>
        </p:nvCxnSpPr>
        <p:spPr>
          <a:xfrm>
            <a:off x="46244363" y="18186715"/>
            <a:ext cx="790852" cy="2241843"/>
          </a:xfrm>
          <a:prstGeom prst="straightConnector1">
            <a:avLst/>
          </a:prstGeom>
          <a:ln w="38100">
            <a:solidFill>
              <a:srgbClr val="D39F1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91BCCE9-5B0C-BA45-95FA-1E2D8C24CB1B}"/>
              </a:ext>
            </a:extLst>
          </p:cNvPr>
          <p:cNvSpPr txBox="1"/>
          <p:nvPr/>
        </p:nvSpPr>
        <p:spPr>
          <a:xfrm>
            <a:off x="46967610" y="18638661"/>
            <a:ext cx="2302495" cy="830997"/>
          </a:xfrm>
          <a:prstGeom prst="rect">
            <a:avLst/>
          </a:prstGeom>
          <a:noFill/>
          <a:ln w="38100">
            <a:solidFill>
              <a:srgbClr val="D39F10"/>
            </a:solidFill>
          </a:ln>
        </p:spPr>
        <p:txBody>
          <a:bodyPr wrap="square" rtlCol="0">
            <a:spAutoFit/>
          </a:bodyPr>
          <a:lstStyle/>
          <a:p>
            <a:pPr algn="ctr"/>
            <a:r>
              <a:rPr lang="en-US" sz="2400" dirty="0" err="1">
                <a:latin typeface="Arial" panose="020B0604020202020204" pitchFamily="34" charset="0"/>
                <a:cs typeface="Arial" panose="020B0604020202020204" pitchFamily="34" charset="0"/>
              </a:rPr>
              <a:t>Te</a:t>
            </a:r>
            <a:r>
              <a:rPr lang="en-US" sz="2400" dirty="0">
                <a:latin typeface="Arial" panose="020B0604020202020204" pitchFamily="34" charset="0"/>
                <a:cs typeface="Arial" panose="020B0604020202020204" pitchFamily="34" charset="0"/>
              </a:rPr>
              <a:t>, K</a:t>
            </a:r>
            <a:r>
              <a:rPr lang="el-GR" sz="2400" baseline="-25000" dirty="0">
                <a:latin typeface="Arial" panose="020B0604020202020204" pitchFamily="34" charset="0"/>
                <a:cs typeface="Arial" panose="020B0604020202020204" pitchFamily="34" charset="0"/>
              </a:rPr>
              <a:t>β</a:t>
            </a:r>
            <a:r>
              <a:rPr lang="en-US" sz="2400" dirty="0">
                <a:latin typeface="Arial" panose="020B0604020202020204" pitchFamily="34" charset="0"/>
                <a:cs typeface="Arial" panose="020B0604020202020204" pitchFamily="34" charset="0"/>
              </a:rPr>
              <a:t>  </a:t>
            </a:r>
          </a:p>
          <a:p>
            <a:pPr algn="ctr"/>
            <a:r>
              <a:rPr lang="en-US" sz="2400" dirty="0">
                <a:latin typeface="Arial" panose="020B0604020202020204" pitchFamily="34" charset="0"/>
                <a:cs typeface="Arial" panose="020B0604020202020204" pitchFamily="34" charset="0"/>
              </a:rPr>
              <a:t>31.7 ± 0.7 keV</a:t>
            </a:r>
          </a:p>
        </p:txBody>
      </p:sp>
      <p:cxnSp>
        <p:nvCxnSpPr>
          <p:cNvPr id="65" name="Straight Arrow Connector 64">
            <a:extLst>
              <a:ext uri="{FF2B5EF4-FFF2-40B4-BE49-F238E27FC236}">
                <a16:creationId xmlns:a16="http://schemas.microsoft.com/office/drawing/2014/main" id="{5695DE97-D621-5644-B630-8791CFD2BEA3}"/>
              </a:ext>
            </a:extLst>
          </p:cNvPr>
          <p:cNvCxnSpPr>
            <a:cxnSpLocks/>
            <a:stCxn id="64" idx="2"/>
          </p:cNvCxnSpPr>
          <p:nvPr/>
        </p:nvCxnSpPr>
        <p:spPr>
          <a:xfrm flipH="1">
            <a:off x="47979427" y="19469658"/>
            <a:ext cx="139431" cy="2340429"/>
          </a:xfrm>
          <a:prstGeom prst="straightConnector1">
            <a:avLst/>
          </a:prstGeom>
          <a:ln w="38100">
            <a:solidFill>
              <a:srgbClr val="D39F1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37CC678-5A15-BC45-9D1C-85D085366270}"/>
              </a:ext>
            </a:extLst>
          </p:cNvPr>
          <p:cNvSpPr txBox="1"/>
          <p:nvPr/>
        </p:nvSpPr>
        <p:spPr>
          <a:xfrm>
            <a:off x="13222549" y="27021735"/>
            <a:ext cx="12380651" cy="1754326"/>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Table 1</a:t>
            </a:r>
            <a:r>
              <a:rPr lang="en-US" sz="3600" dirty="0">
                <a:latin typeface="Times New Roman" panose="02020603050405020304" pitchFamily="18" charset="0"/>
                <a:cs typeface="Times New Roman" panose="02020603050405020304" pitchFamily="18" charset="0"/>
              </a:rPr>
              <a:t>: Experimental results for Moseley’s law. Included square roots to match with linear plot. *Note that there is no well-established theoretical value for b with K</a:t>
            </a:r>
            <a:r>
              <a:rPr lang="el-GR" sz="3600" baseline="-25000" dirty="0">
                <a:latin typeface="Times New Roman" panose="02020603050405020304" pitchFamily="18" charset="0"/>
                <a:cs typeface="Times New Roman" panose="02020603050405020304" pitchFamily="18" charset="0"/>
              </a:rPr>
              <a:t>β</a:t>
            </a:r>
            <a:r>
              <a:rPr lang="en-US" sz="3600" dirty="0">
                <a:latin typeface="Times New Roman" panose="02020603050405020304" pitchFamily="18" charset="0"/>
                <a:cs typeface="Times New Roman" panose="02020603050405020304" pitchFamily="18" charset="0"/>
              </a:rPr>
              <a:t>.</a:t>
            </a:r>
            <a:endParaRPr lang="en-US" sz="36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67" name="Table 93">
                <a:extLst>
                  <a:ext uri="{FF2B5EF4-FFF2-40B4-BE49-F238E27FC236}">
                    <a16:creationId xmlns:a16="http://schemas.microsoft.com/office/drawing/2014/main" id="{4F2D1BD7-B967-5E42-9025-DC2E89272935}"/>
                  </a:ext>
                </a:extLst>
              </p:cNvPr>
              <p:cNvGraphicFramePr>
                <a:graphicFrameLocks noGrp="1"/>
              </p:cNvGraphicFramePr>
              <p:nvPr/>
            </p:nvGraphicFramePr>
            <p:xfrm>
              <a:off x="13424262" y="29067172"/>
              <a:ext cx="12052938" cy="3212846"/>
            </p:xfrm>
            <a:graphic>
              <a:graphicData uri="http://schemas.openxmlformats.org/drawingml/2006/table">
                <a:tbl>
                  <a:tblPr firstRow="1" bandRow="1">
                    <a:tableStyleId>{5940675A-B579-460E-94D1-54222C63F5DA}</a:tableStyleId>
                  </a:tblPr>
                  <a:tblGrid>
                    <a:gridCol w="1260807">
                      <a:extLst>
                        <a:ext uri="{9D8B030D-6E8A-4147-A177-3AD203B41FA5}">
                          <a16:colId xmlns:a16="http://schemas.microsoft.com/office/drawing/2014/main" val="1828518358"/>
                        </a:ext>
                      </a:extLst>
                    </a:gridCol>
                    <a:gridCol w="1376451">
                      <a:extLst>
                        <a:ext uri="{9D8B030D-6E8A-4147-A177-3AD203B41FA5}">
                          <a16:colId xmlns:a16="http://schemas.microsoft.com/office/drawing/2014/main" val="3300405808"/>
                        </a:ext>
                      </a:extLst>
                    </a:gridCol>
                    <a:gridCol w="3070544">
                      <a:extLst>
                        <a:ext uri="{9D8B030D-6E8A-4147-A177-3AD203B41FA5}">
                          <a16:colId xmlns:a16="http://schemas.microsoft.com/office/drawing/2014/main" val="3320480118"/>
                        </a:ext>
                      </a:extLst>
                    </a:gridCol>
                    <a:gridCol w="4391758">
                      <a:extLst>
                        <a:ext uri="{9D8B030D-6E8A-4147-A177-3AD203B41FA5}">
                          <a16:colId xmlns:a16="http://schemas.microsoft.com/office/drawing/2014/main" val="367339382"/>
                        </a:ext>
                      </a:extLst>
                    </a:gridCol>
                    <a:gridCol w="1953378">
                      <a:extLst>
                        <a:ext uri="{9D8B030D-6E8A-4147-A177-3AD203B41FA5}">
                          <a16:colId xmlns:a16="http://schemas.microsoft.com/office/drawing/2014/main" val="3888741379"/>
                        </a:ext>
                      </a:extLst>
                    </a:gridCol>
                  </a:tblGrid>
                  <a:tr h="613039">
                    <a:tc>
                      <a:txBody>
                        <a:bodyPr/>
                        <a:lstStyle/>
                        <a:p>
                          <a:r>
                            <a:rPr lang="en-US" sz="3600" b="1" dirty="0">
                              <a:latin typeface="Arial" panose="020B0604020202020204" pitchFamily="34" charset="0"/>
                              <a:cs typeface="Arial" panose="020B0604020202020204" pitchFamily="34" charset="0"/>
                            </a:rPr>
                            <a:t>Line</a:t>
                          </a:r>
                        </a:p>
                      </a:txBody>
                      <a:tcPr>
                        <a:solidFill>
                          <a:schemeClr val="bg1">
                            <a:lumMod val="85000"/>
                          </a:schemeClr>
                        </a:solidFill>
                      </a:tcPr>
                    </a:tc>
                    <a:tc>
                      <a:txBody>
                        <a:bodyPr/>
                        <a:lstStyle/>
                        <a:p>
                          <a:r>
                            <a:rPr lang="en-US" sz="3600" b="1" dirty="0" err="1">
                              <a:latin typeface="Arial" panose="020B0604020202020204" pitchFamily="34" charset="0"/>
                              <a:cs typeface="Arial" panose="020B0604020202020204" pitchFamily="34" charset="0"/>
                            </a:rPr>
                            <a:t>Cnst</a:t>
                          </a:r>
                          <a:r>
                            <a:rPr lang="en-US" sz="3600" b="1" dirty="0">
                              <a:latin typeface="Arial" panose="020B0604020202020204" pitchFamily="34" charset="0"/>
                              <a:cs typeface="Arial" panose="020B0604020202020204" pitchFamily="34" charset="0"/>
                            </a:rPr>
                            <a:t>.</a:t>
                          </a:r>
                        </a:p>
                      </a:txBody>
                      <a:tcPr>
                        <a:solidFill>
                          <a:schemeClr val="bg1">
                            <a:lumMod val="85000"/>
                          </a:schemeClr>
                        </a:solidFill>
                      </a:tcPr>
                    </a:tc>
                    <a:tc>
                      <a:txBody>
                        <a:bodyPr/>
                        <a:lstStyle/>
                        <a:p>
                          <a:r>
                            <a:rPr lang="en-US" sz="3600" b="1" dirty="0">
                              <a:latin typeface="Arial" panose="020B0604020202020204" pitchFamily="34" charset="0"/>
                              <a:cs typeface="Arial" panose="020B0604020202020204" pitchFamily="34" charset="0"/>
                            </a:rPr>
                            <a:t>Theoretical*</a:t>
                          </a:r>
                        </a:p>
                      </a:txBody>
                      <a:tcPr>
                        <a:solidFill>
                          <a:schemeClr val="bg1">
                            <a:lumMod val="85000"/>
                          </a:schemeClr>
                        </a:solidFill>
                      </a:tcPr>
                    </a:tc>
                    <a:tc>
                      <a:txBody>
                        <a:bodyPr/>
                        <a:lstStyle/>
                        <a:p>
                          <a:r>
                            <a:rPr lang="en-US" sz="3600" b="1" dirty="0">
                              <a:latin typeface="Arial" panose="020B0604020202020204" pitchFamily="34" charset="0"/>
                              <a:cs typeface="Arial" panose="020B0604020202020204" pitchFamily="34" charset="0"/>
                            </a:rPr>
                            <a:t>Experimental</a:t>
                          </a:r>
                        </a:p>
                      </a:txBody>
                      <a:tcPr>
                        <a:solidFill>
                          <a:schemeClr val="bg1">
                            <a:lumMod val="85000"/>
                          </a:schemeClr>
                        </a:solidFill>
                      </a:tcPr>
                    </a:tc>
                    <a:tc>
                      <a:txBody>
                        <a:bodyPr/>
                        <a:lstStyle/>
                        <a:p>
                          <a:r>
                            <a:rPr lang="en-US" sz="3600" b="1" dirty="0">
                              <a:latin typeface="Arial" panose="020B0604020202020204" pitchFamily="34" charset="0"/>
                              <a:cs typeface="Arial" panose="020B0604020202020204" pitchFamily="34" charset="0"/>
                            </a:rPr>
                            <a:t>Offset*</a:t>
                          </a:r>
                        </a:p>
                      </a:txBody>
                      <a:tcPr>
                        <a:solidFill>
                          <a:schemeClr val="bg1">
                            <a:lumMod val="85000"/>
                          </a:schemeClr>
                        </a:solidFill>
                      </a:tcPr>
                    </a:tc>
                    <a:extLst>
                      <a:ext uri="{0D108BD9-81ED-4DB2-BD59-A6C34878D82A}">
                        <a16:rowId xmlns:a16="http://schemas.microsoft.com/office/drawing/2014/main" val="3646611260"/>
                      </a:ext>
                    </a:extLst>
                  </a:tr>
                  <a:tr h="370840">
                    <a:tc>
                      <a:txBody>
                        <a:bodyPr/>
                        <a:lstStyle/>
                        <a:p>
                          <a:pPr algn="l"/>
                          <a:r>
                            <a:rPr lang="en-US" sz="3600" dirty="0">
                              <a:latin typeface="Times New Roman" panose="02020603050405020304" pitchFamily="18" charset="0"/>
                              <a:cs typeface="Times New Roman" panose="02020603050405020304" pitchFamily="18" charset="0"/>
                            </a:rPr>
                            <a:t>K</a:t>
                          </a:r>
                          <a:r>
                            <a:rPr lang="el-GR" sz="3600" baseline="-25000" dirty="0">
                              <a:latin typeface="Times New Roman" panose="02020603050405020304" pitchFamily="18" charset="0"/>
                              <a:cs typeface="Times New Roman" panose="02020603050405020304" pitchFamily="18" charset="0"/>
                            </a:rPr>
                            <a:t>α</a:t>
                          </a:r>
                          <a:endParaRPr lang="en-US" sz="3600" i="1" dirty="0">
                            <a:latin typeface="Times New Roman" panose="02020603050405020304" pitchFamily="18" charset="0"/>
                            <a:cs typeface="Times New Roman" panose="02020603050405020304" pitchFamily="18" charset="0"/>
                          </a:endParaRPr>
                        </a:p>
                      </a:txBody>
                      <a:tcPr/>
                    </a:tc>
                    <a:tc>
                      <a:txBody>
                        <a:bodyPr/>
                        <a:lstStyle/>
                        <a:p>
                          <a:pPr algn="l"/>
                          <a14:m>
                            <m:oMathPara xmlns:m="http://schemas.openxmlformats.org/officeDocument/2006/math">
                              <m:oMathParaPr>
                                <m:jc m:val="left"/>
                              </m:oMathParaPr>
                              <m:oMath xmlns:m="http://schemas.openxmlformats.org/officeDocument/2006/math">
                                <m:rad>
                                  <m:radPr>
                                    <m:degHide m:val="on"/>
                                    <m:ctrlPr>
                                      <a:rPr lang="en-US" sz="3600" b="0" i="1" smtClean="0">
                                        <a:latin typeface="Cambria Math" panose="02040503050406030204" pitchFamily="18" charset="0"/>
                                        <a:cs typeface="Arial" panose="020B0604020202020204" pitchFamily="34" charset="0"/>
                                      </a:rPr>
                                    </m:ctrlPr>
                                  </m:radPr>
                                  <m:deg/>
                                  <m:e>
                                    <m:r>
                                      <a:rPr lang="en-US" sz="3600" b="0" i="1" smtClean="0">
                                        <a:latin typeface="Cambria Math" panose="02040503050406030204" pitchFamily="18" charset="0"/>
                                        <a:cs typeface="Arial" panose="020B0604020202020204" pitchFamily="34" charset="0"/>
                                      </a:rPr>
                                      <m:t>𝑎</m:t>
                                    </m:r>
                                  </m:e>
                                </m:rad>
                              </m:oMath>
                            </m:oMathPara>
                          </a14:m>
                          <a:endParaRPr lang="en-US" sz="3600" i="1" dirty="0">
                            <a:latin typeface="Times New Roman" panose="02020603050405020304" pitchFamily="18" charset="0"/>
                            <a:cs typeface="Times New Roman" panose="02020603050405020304" pitchFamily="18" charset="0"/>
                          </a:endParaRPr>
                        </a:p>
                      </a:txBody>
                      <a:tcPr/>
                    </a:tc>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r>
                            <a:rPr lang="en-US" sz="3600" dirty="0">
                              <a:latin typeface="Times New Roman" panose="02020603050405020304" pitchFamily="18" charset="0"/>
                              <a:cs typeface="Times New Roman" panose="02020603050405020304" pitchFamily="18" charset="0"/>
                            </a:rPr>
                            <a:t>4.97</a:t>
                          </a:r>
                          <a14:m>
                            <m:oMath xmlns:m="http://schemas.openxmlformats.org/officeDocument/2006/math">
                              <m:r>
                                <m:rPr>
                                  <m:nor/>
                                </m:rPr>
                                <a:rPr lang="en-US" sz="3600" b="0" i="0" smtClean="0">
                                  <a:latin typeface="Times New Roman" panose="02020603050405020304" pitchFamily="18" charset="0"/>
                                  <a:cs typeface="Times New Roman" panose="02020603050405020304" pitchFamily="18" charset="0"/>
                                </a:rPr>
                                <m:t>×</m:t>
                              </m:r>
                            </m:oMath>
                          </a14:m>
                          <a:r>
                            <a:rPr lang="en-US" sz="3600" dirty="0">
                              <a:latin typeface="Times New Roman" panose="02020603050405020304" pitchFamily="18" charset="0"/>
                              <a:cs typeface="Times New Roman" panose="02020603050405020304" pitchFamily="18" charset="0"/>
                            </a:rPr>
                            <a:t>10</a:t>
                          </a:r>
                          <a:r>
                            <a:rPr lang="en-US" sz="3600" baseline="30000" dirty="0">
                              <a:latin typeface="Times New Roman" panose="02020603050405020304" pitchFamily="18" charset="0"/>
                              <a:cs typeface="Times New Roman" panose="02020603050405020304" pitchFamily="18" charset="0"/>
                            </a:rPr>
                            <a:t>7</a:t>
                          </a:r>
                          <a:endParaRPr lang="en-US" sz="3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r>
                            <a:rPr lang="en-US" sz="3600" dirty="0">
                              <a:latin typeface="Times New Roman" panose="02020603050405020304" pitchFamily="18" charset="0"/>
                              <a:cs typeface="Times New Roman" panose="02020603050405020304" pitchFamily="18" charset="0"/>
                            </a:rPr>
                            <a:t>(5.09 ± 0.05)</a:t>
                          </a:r>
                          <a14:m>
                            <m:oMath xmlns:m="http://schemas.openxmlformats.org/officeDocument/2006/math">
                              <m:r>
                                <m:rPr>
                                  <m:nor/>
                                </m:rPr>
                                <a:rPr lang="en-US" sz="3600" b="0" i="0" smtClean="0">
                                  <a:latin typeface="Times New Roman" panose="02020603050405020304" pitchFamily="18" charset="0"/>
                                  <a:cs typeface="Times New Roman" panose="02020603050405020304" pitchFamily="18" charset="0"/>
                                </a:rPr>
                                <m:t>×</m:t>
                              </m:r>
                            </m:oMath>
                          </a14:m>
                          <a:r>
                            <a:rPr lang="en-US" sz="3600" dirty="0">
                              <a:latin typeface="Times New Roman" panose="02020603050405020304" pitchFamily="18" charset="0"/>
                              <a:cs typeface="Times New Roman" panose="02020603050405020304" pitchFamily="18" charset="0"/>
                            </a:rPr>
                            <a:t>10</a:t>
                          </a:r>
                          <a:r>
                            <a:rPr lang="en-US" sz="3600" baseline="30000" dirty="0">
                              <a:latin typeface="Times New Roman" panose="02020603050405020304" pitchFamily="18" charset="0"/>
                              <a:cs typeface="Times New Roman" panose="02020603050405020304" pitchFamily="18" charset="0"/>
                            </a:rPr>
                            <a:t>7</a:t>
                          </a:r>
                          <a:endParaRPr lang="en-US" sz="3600" dirty="0">
                            <a:latin typeface="Times New Roman" panose="02020603050405020304" pitchFamily="18" charset="0"/>
                            <a:cs typeface="Times New Roman" panose="02020603050405020304" pitchFamily="18" charset="0"/>
                          </a:endParaRPr>
                        </a:p>
                      </a:txBody>
                      <a:tcPr/>
                    </a:tc>
                    <a:tc>
                      <a:txBody>
                        <a:bodyPr/>
                        <a:lstStyle/>
                        <a:p>
                          <a:pPr algn="l"/>
                          <a:r>
                            <a:rPr lang="en-US" sz="3600" dirty="0">
                              <a:latin typeface="Times New Roman" panose="02020603050405020304" pitchFamily="18" charset="0"/>
                              <a:cs typeface="Times New Roman" panose="02020603050405020304" pitchFamily="18" charset="0"/>
                            </a:rPr>
                            <a:t>±3</a:t>
                          </a:r>
                          <a:r>
                            <a:rPr lang="el-GR" sz="3600" dirty="0">
                              <a:latin typeface="Times New Roman" panose="02020603050405020304" pitchFamily="18" charset="0"/>
                              <a:cs typeface="Times New Roman" panose="02020603050405020304" pitchFamily="18" charset="0"/>
                            </a:rPr>
                            <a:t>σ</a:t>
                          </a:r>
                          <a:endParaRPr lang="en-US" sz="3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02529242"/>
                      </a:ext>
                    </a:extLst>
                  </a:tr>
                  <a:tr h="370840">
                    <a:tc>
                      <a:txBody>
                        <a:bodyPr/>
                        <a:lstStyle/>
                        <a:p>
                          <a:pPr algn="l"/>
                          <a:r>
                            <a:rPr lang="en-US" sz="3600" dirty="0">
                              <a:latin typeface="Times New Roman" panose="02020603050405020304" pitchFamily="18" charset="0"/>
                              <a:cs typeface="Times New Roman" panose="02020603050405020304" pitchFamily="18" charset="0"/>
                            </a:rPr>
                            <a:t>K</a:t>
                          </a:r>
                          <a:r>
                            <a:rPr lang="el-GR" sz="3600" baseline="-25000" dirty="0">
                              <a:latin typeface="Times New Roman" panose="02020603050405020304" pitchFamily="18" charset="0"/>
                              <a:cs typeface="Times New Roman" panose="02020603050405020304" pitchFamily="18" charset="0"/>
                            </a:rPr>
                            <a:t>α</a:t>
                          </a:r>
                          <a:endParaRPr lang="en-US" sz="3600" i="1" dirty="0">
                            <a:latin typeface="Times New Roman" panose="02020603050405020304" pitchFamily="18" charset="0"/>
                            <a:cs typeface="Times New Roman" panose="02020603050405020304" pitchFamily="18" charset="0"/>
                          </a:endParaRPr>
                        </a:p>
                      </a:txBody>
                      <a:tcPr/>
                    </a:tc>
                    <a:tc>
                      <a:txBody>
                        <a:bodyPr/>
                        <a:lstStyle/>
                        <a:p>
                          <a:pPr algn="l"/>
                          <a:r>
                            <a:rPr lang="en-US" sz="3600" i="1" dirty="0">
                              <a:latin typeface="Times New Roman" panose="02020603050405020304" pitchFamily="18" charset="0"/>
                              <a:cs typeface="Times New Roman" panose="02020603050405020304" pitchFamily="18" charset="0"/>
                            </a:rPr>
                            <a:t>b</a:t>
                          </a:r>
                        </a:p>
                      </a:txBody>
                      <a:tcPr/>
                    </a:tc>
                    <a:tc>
                      <a:txBody>
                        <a:bodyPr/>
                        <a:lstStyle/>
                        <a:p>
                          <a:pPr algn="l"/>
                          <a:r>
                            <a:rPr lang="en-US" sz="3600" dirty="0">
                              <a:latin typeface="Times New Roman" panose="02020603050405020304" pitchFamily="18" charset="0"/>
                              <a:cs typeface="Times New Roman" panose="02020603050405020304" pitchFamily="18" charset="0"/>
                            </a:rPr>
                            <a:t>~1.00</a:t>
                          </a:r>
                        </a:p>
                      </a:txBody>
                      <a:tcPr/>
                    </a:tc>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r>
                            <a:rPr lang="en-US" sz="3600" dirty="0">
                              <a:latin typeface="Times New Roman" panose="02020603050405020304" pitchFamily="18" charset="0"/>
                              <a:cs typeface="Times New Roman" panose="02020603050405020304" pitchFamily="18" charset="0"/>
                            </a:rPr>
                            <a:t>1.26 ± 0.34</a:t>
                          </a:r>
                        </a:p>
                      </a:txBody>
                      <a:tcPr/>
                    </a:tc>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r>
                            <a:rPr lang="en-US" sz="3600" dirty="0">
                              <a:latin typeface="Times New Roman" panose="02020603050405020304" pitchFamily="18" charset="0"/>
                              <a:cs typeface="Times New Roman" panose="02020603050405020304" pitchFamily="18" charset="0"/>
                            </a:rPr>
                            <a:t>±</a:t>
                          </a:r>
                          <a:r>
                            <a:rPr lang="el-GR" sz="3600" dirty="0">
                              <a:latin typeface="Times New Roman" panose="02020603050405020304" pitchFamily="18" charset="0"/>
                              <a:cs typeface="Times New Roman" panose="02020603050405020304" pitchFamily="18" charset="0"/>
                            </a:rPr>
                            <a:t>σ</a:t>
                          </a:r>
                          <a:endParaRPr lang="en-US" sz="3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07930618"/>
                      </a:ext>
                    </a:extLst>
                  </a:tr>
                  <a:tr h="370840">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r>
                            <a:rPr lang="en-US" sz="3600" dirty="0">
                              <a:latin typeface="Times New Roman" panose="02020603050405020304" pitchFamily="18" charset="0"/>
                              <a:cs typeface="Times New Roman" panose="02020603050405020304" pitchFamily="18" charset="0"/>
                            </a:rPr>
                            <a:t>K</a:t>
                          </a:r>
                          <a:r>
                            <a:rPr lang="el-GR" sz="3600" baseline="-25000" dirty="0">
                              <a:latin typeface="Times New Roman" panose="02020603050405020304" pitchFamily="18" charset="0"/>
                              <a:cs typeface="Times New Roman" panose="02020603050405020304" pitchFamily="18" charset="0"/>
                            </a:rPr>
                            <a:t>β</a:t>
                          </a:r>
                          <a:endParaRPr lang="en-US" sz="3600" i="1" dirty="0">
                            <a:latin typeface="Times New Roman" panose="02020603050405020304" pitchFamily="18" charset="0"/>
                            <a:cs typeface="Times New Roman" panose="02020603050405020304" pitchFamily="18" charset="0"/>
                          </a:endParaRPr>
                        </a:p>
                      </a:txBody>
                      <a:tcPr/>
                    </a:tc>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ad>
                                  <m:radPr>
                                    <m:degHide m:val="on"/>
                                    <m:ctrlPr>
                                      <a:rPr lang="en-US" sz="3600" b="0" i="1" smtClean="0">
                                        <a:latin typeface="Cambria Math" panose="02040503050406030204" pitchFamily="18" charset="0"/>
                                        <a:cs typeface="Arial" panose="020B0604020202020204" pitchFamily="34" charset="0"/>
                                      </a:rPr>
                                    </m:ctrlPr>
                                  </m:radPr>
                                  <m:deg/>
                                  <m:e>
                                    <m:r>
                                      <a:rPr lang="en-US" sz="3600" b="0" i="1" smtClean="0">
                                        <a:latin typeface="Cambria Math" panose="02040503050406030204" pitchFamily="18" charset="0"/>
                                        <a:cs typeface="Arial" panose="020B0604020202020204" pitchFamily="34" charset="0"/>
                                      </a:rPr>
                                      <m:t>𝑎</m:t>
                                    </m:r>
                                  </m:e>
                                </m:rad>
                              </m:oMath>
                            </m:oMathPara>
                          </a14:m>
                          <a:endParaRPr lang="en-US" sz="3600" i="1" dirty="0">
                            <a:latin typeface="Times New Roman" panose="02020603050405020304" pitchFamily="18" charset="0"/>
                            <a:cs typeface="Times New Roman" panose="02020603050405020304" pitchFamily="18" charset="0"/>
                          </a:endParaRPr>
                        </a:p>
                      </a:txBody>
                      <a:tcPr/>
                    </a:tc>
                    <a:tc>
                      <a:txBody>
                        <a:bodyPr/>
                        <a:lstStyle/>
                        <a:p>
                          <a:pPr algn="l"/>
                          <a14:m>
                            <m:oMathPara xmlns:m="http://schemas.openxmlformats.org/officeDocument/2006/math">
                              <m:oMathParaPr>
                                <m:jc m:val="left"/>
                              </m:oMathParaPr>
                              <m:oMath xmlns:m="http://schemas.openxmlformats.org/officeDocument/2006/math">
                                <m:r>
                                  <m:rPr>
                                    <m:nor/>
                                  </m:rPr>
                                  <a:rPr lang="en-US" sz="3600" b="0" i="0" dirty="0" smtClean="0">
                                    <a:latin typeface="Times New Roman" panose="02020603050405020304" pitchFamily="18" charset="0"/>
                                    <a:cs typeface="Times New Roman" panose="02020603050405020304" pitchFamily="18" charset="0"/>
                                  </a:rPr>
                                  <m:t>5.41</m:t>
                                </m:r>
                                <m:r>
                                  <m:rPr>
                                    <m:nor/>
                                  </m:rPr>
                                  <a:rPr lang="en-US" sz="3600" b="0" i="0" smtClean="0">
                                    <a:latin typeface="Times New Roman" panose="02020603050405020304" pitchFamily="18" charset="0"/>
                                    <a:cs typeface="Times New Roman" panose="02020603050405020304" pitchFamily="18" charset="0"/>
                                  </a:rPr>
                                  <m:t>×</m:t>
                                </m:r>
                                <m:r>
                                  <m:rPr>
                                    <m:nor/>
                                  </m:rPr>
                                  <a:rPr lang="en-US" sz="3600" dirty="0" smtClean="0">
                                    <a:latin typeface="Times New Roman" panose="02020603050405020304" pitchFamily="18" charset="0"/>
                                    <a:cs typeface="Times New Roman" panose="02020603050405020304" pitchFamily="18" charset="0"/>
                                  </a:rPr>
                                  <m:t>10</m:t>
                                </m:r>
                                <m:r>
                                  <m:rPr>
                                    <m:nor/>
                                  </m:rPr>
                                  <a:rPr lang="en-US" sz="3600" baseline="30000" dirty="0" smtClean="0">
                                    <a:latin typeface="Times New Roman" panose="02020603050405020304" pitchFamily="18" charset="0"/>
                                    <a:cs typeface="Times New Roman" panose="02020603050405020304" pitchFamily="18" charset="0"/>
                                  </a:rPr>
                                  <m:t>7</m:t>
                                </m:r>
                              </m:oMath>
                            </m:oMathPara>
                          </a14:m>
                          <a:endParaRPr lang="en-US" sz="3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r>
                            <a:rPr lang="en-US" sz="3600" dirty="0">
                              <a:latin typeface="Times New Roman" panose="02020603050405020304" pitchFamily="18" charset="0"/>
                              <a:cs typeface="Times New Roman" panose="02020603050405020304" pitchFamily="18" charset="0"/>
                            </a:rPr>
                            <a:t>(5.47 ± 0.09)</a:t>
                          </a:r>
                          <a14:m>
                            <m:oMath xmlns:m="http://schemas.openxmlformats.org/officeDocument/2006/math">
                              <m:r>
                                <m:rPr>
                                  <m:nor/>
                                </m:rPr>
                                <a:rPr lang="en-US" sz="3600" b="0" i="0" smtClean="0">
                                  <a:latin typeface="Times New Roman" panose="02020603050405020304" pitchFamily="18" charset="0"/>
                                  <a:cs typeface="Times New Roman" panose="02020603050405020304" pitchFamily="18" charset="0"/>
                                </a:rPr>
                                <m:t>×</m:t>
                              </m:r>
                            </m:oMath>
                          </a14:m>
                          <a:r>
                            <a:rPr lang="en-US" sz="3600" dirty="0">
                              <a:latin typeface="Times New Roman" panose="02020603050405020304" pitchFamily="18" charset="0"/>
                              <a:cs typeface="Times New Roman" panose="02020603050405020304" pitchFamily="18" charset="0"/>
                            </a:rPr>
                            <a:t>10</a:t>
                          </a:r>
                          <a:r>
                            <a:rPr lang="en-US" sz="3600" baseline="30000" dirty="0">
                              <a:latin typeface="Times New Roman" panose="02020603050405020304" pitchFamily="18" charset="0"/>
                              <a:cs typeface="Times New Roman" panose="02020603050405020304" pitchFamily="18" charset="0"/>
                            </a:rPr>
                            <a:t>7</a:t>
                          </a:r>
                          <a:endParaRPr lang="en-US" sz="3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r>
                            <a:rPr lang="en-US" sz="3600" dirty="0">
                              <a:latin typeface="Times New Roman" panose="02020603050405020304" pitchFamily="18" charset="0"/>
                              <a:cs typeface="Times New Roman" panose="02020603050405020304" pitchFamily="18" charset="0"/>
                            </a:rPr>
                            <a:t>±</a:t>
                          </a:r>
                          <a:r>
                            <a:rPr lang="el-GR" sz="3600" dirty="0">
                              <a:latin typeface="Times New Roman" panose="02020603050405020304" pitchFamily="18" charset="0"/>
                              <a:cs typeface="Times New Roman" panose="02020603050405020304" pitchFamily="18" charset="0"/>
                            </a:rPr>
                            <a:t>σ</a:t>
                          </a:r>
                          <a:endParaRPr lang="en-US" sz="3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30404015"/>
                      </a:ext>
                    </a:extLst>
                  </a:tr>
                  <a:tr h="370840">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r>
                            <a:rPr lang="en-US" sz="3600" dirty="0">
                              <a:latin typeface="Times New Roman" panose="02020603050405020304" pitchFamily="18" charset="0"/>
                              <a:cs typeface="Times New Roman" panose="02020603050405020304" pitchFamily="18" charset="0"/>
                            </a:rPr>
                            <a:t>K</a:t>
                          </a:r>
                          <a:r>
                            <a:rPr lang="el-GR" sz="3600" baseline="-25000" dirty="0">
                              <a:latin typeface="Times New Roman" panose="02020603050405020304" pitchFamily="18" charset="0"/>
                              <a:cs typeface="Times New Roman" panose="02020603050405020304" pitchFamily="18" charset="0"/>
                            </a:rPr>
                            <a:t>β</a:t>
                          </a:r>
                          <a:endParaRPr lang="en-US" sz="3600" i="1" dirty="0">
                            <a:latin typeface="Times New Roman" panose="02020603050405020304" pitchFamily="18" charset="0"/>
                            <a:cs typeface="Times New Roman" panose="02020603050405020304" pitchFamily="18" charset="0"/>
                          </a:endParaRPr>
                        </a:p>
                      </a:txBody>
                      <a:tcPr/>
                    </a:tc>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r>
                            <a:rPr lang="en-US" sz="3600" i="1" dirty="0">
                              <a:latin typeface="Times New Roman" panose="02020603050405020304" pitchFamily="18" charset="0"/>
                              <a:cs typeface="Times New Roman" panose="02020603050405020304" pitchFamily="18" charset="0"/>
                            </a:rPr>
                            <a:t>b</a:t>
                          </a:r>
                        </a:p>
                      </a:txBody>
                      <a:tcPr/>
                    </a:tc>
                    <a:tc>
                      <a:txBody>
                        <a:bodyPr/>
                        <a:lstStyle/>
                        <a:p>
                          <a:pPr algn="l"/>
                          <a:endParaRPr lang="en-US" sz="3600" dirty="0">
                            <a:latin typeface="Times New Roman" panose="02020603050405020304" pitchFamily="18" charset="0"/>
                            <a:cs typeface="Times New Roman" panose="02020603050405020304" pitchFamily="18" charset="0"/>
                          </a:endParaRPr>
                        </a:p>
                      </a:txBody>
                      <a:tcPr/>
                    </a:tc>
                    <a:tc>
                      <a:txBody>
                        <a:bodyPr/>
                        <a:lstStyle/>
                        <a:p>
                          <a:pPr algn="l"/>
                          <a:r>
                            <a:rPr lang="en-US" sz="3600" dirty="0">
                              <a:latin typeface="Times New Roman" panose="02020603050405020304" pitchFamily="18" charset="0"/>
                              <a:cs typeface="Times New Roman" panose="02020603050405020304" pitchFamily="18" charset="0"/>
                            </a:rPr>
                            <a:t>1.87 ± 0.55</a:t>
                          </a:r>
                        </a:p>
                      </a:txBody>
                      <a:tcPr/>
                    </a:tc>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endParaRPr lang="en-US" sz="3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92324902"/>
                      </a:ext>
                    </a:extLst>
                  </a:tr>
                </a:tbl>
              </a:graphicData>
            </a:graphic>
          </p:graphicFrame>
        </mc:Choice>
        <mc:Fallback xmlns="">
          <p:graphicFrame>
            <p:nvGraphicFramePr>
              <p:cNvPr id="67" name="Table 93">
                <a:extLst>
                  <a:ext uri="{FF2B5EF4-FFF2-40B4-BE49-F238E27FC236}">
                    <a16:creationId xmlns:a16="http://schemas.microsoft.com/office/drawing/2014/main" id="{4F2D1BD7-B967-5E42-9025-DC2E89272935}"/>
                  </a:ext>
                </a:extLst>
              </p:cNvPr>
              <p:cNvGraphicFramePr>
                <a:graphicFrameLocks noGrp="1"/>
              </p:cNvGraphicFramePr>
              <p:nvPr>
                <p:extLst>
                  <p:ext uri="{D42A27DB-BD31-4B8C-83A1-F6EECF244321}">
                    <p14:modId xmlns:p14="http://schemas.microsoft.com/office/powerpoint/2010/main" val="3433515245"/>
                  </p:ext>
                </p:extLst>
              </p:nvPr>
            </p:nvGraphicFramePr>
            <p:xfrm>
              <a:off x="13424262" y="29067172"/>
              <a:ext cx="12052938" cy="3212846"/>
            </p:xfrm>
            <a:graphic>
              <a:graphicData uri="http://schemas.openxmlformats.org/drawingml/2006/table">
                <a:tbl>
                  <a:tblPr firstRow="1" bandRow="1">
                    <a:tableStyleId>{5940675A-B579-460E-94D1-54222C63F5DA}</a:tableStyleId>
                  </a:tblPr>
                  <a:tblGrid>
                    <a:gridCol w="1260807">
                      <a:extLst>
                        <a:ext uri="{9D8B030D-6E8A-4147-A177-3AD203B41FA5}">
                          <a16:colId xmlns:a16="http://schemas.microsoft.com/office/drawing/2014/main" val="1828518358"/>
                        </a:ext>
                      </a:extLst>
                    </a:gridCol>
                    <a:gridCol w="1376451">
                      <a:extLst>
                        <a:ext uri="{9D8B030D-6E8A-4147-A177-3AD203B41FA5}">
                          <a16:colId xmlns:a16="http://schemas.microsoft.com/office/drawing/2014/main" val="3300405808"/>
                        </a:ext>
                      </a:extLst>
                    </a:gridCol>
                    <a:gridCol w="3070544">
                      <a:extLst>
                        <a:ext uri="{9D8B030D-6E8A-4147-A177-3AD203B41FA5}">
                          <a16:colId xmlns:a16="http://schemas.microsoft.com/office/drawing/2014/main" val="3320480118"/>
                        </a:ext>
                      </a:extLst>
                    </a:gridCol>
                    <a:gridCol w="4391758">
                      <a:extLst>
                        <a:ext uri="{9D8B030D-6E8A-4147-A177-3AD203B41FA5}">
                          <a16:colId xmlns:a16="http://schemas.microsoft.com/office/drawing/2014/main" val="367339382"/>
                        </a:ext>
                      </a:extLst>
                    </a:gridCol>
                    <a:gridCol w="1953378">
                      <a:extLst>
                        <a:ext uri="{9D8B030D-6E8A-4147-A177-3AD203B41FA5}">
                          <a16:colId xmlns:a16="http://schemas.microsoft.com/office/drawing/2014/main" val="3888741379"/>
                        </a:ext>
                      </a:extLst>
                    </a:gridCol>
                  </a:tblGrid>
                  <a:tr h="640080">
                    <a:tc>
                      <a:txBody>
                        <a:bodyPr/>
                        <a:lstStyle/>
                        <a:p>
                          <a:r>
                            <a:rPr lang="en-US" sz="3600" b="1" dirty="0">
                              <a:latin typeface="Arial" panose="020B0604020202020204" pitchFamily="34" charset="0"/>
                              <a:cs typeface="Arial" panose="020B0604020202020204" pitchFamily="34" charset="0"/>
                            </a:rPr>
                            <a:t>Line</a:t>
                          </a:r>
                        </a:p>
                      </a:txBody>
                      <a:tcPr>
                        <a:solidFill>
                          <a:schemeClr val="bg1">
                            <a:lumMod val="85000"/>
                          </a:schemeClr>
                        </a:solidFill>
                      </a:tcPr>
                    </a:tc>
                    <a:tc>
                      <a:txBody>
                        <a:bodyPr/>
                        <a:lstStyle/>
                        <a:p>
                          <a:r>
                            <a:rPr lang="en-US" sz="3600" b="1" dirty="0" err="1">
                              <a:latin typeface="Arial" panose="020B0604020202020204" pitchFamily="34" charset="0"/>
                              <a:cs typeface="Arial" panose="020B0604020202020204" pitchFamily="34" charset="0"/>
                            </a:rPr>
                            <a:t>Cnst</a:t>
                          </a:r>
                          <a:r>
                            <a:rPr lang="en-US" sz="3600" b="1" dirty="0">
                              <a:latin typeface="Arial" panose="020B0604020202020204" pitchFamily="34" charset="0"/>
                              <a:cs typeface="Arial" panose="020B0604020202020204" pitchFamily="34" charset="0"/>
                            </a:rPr>
                            <a:t>.</a:t>
                          </a:r>
                        </a:p>
                      </a:txBody>
                      <a:tcPr>
                        <a:solidFill>
                          <a:schemeClr val="bg1">
                            <a:lumMod val="85000"/>
                          </a:schemeClr>
                        </a:solidFill>
                      </a:tcPr>
                    </a:tc>
                    <a:tc>
                      <a:txBody>
                        <a:bodyPr/>
                        <a:lstStyle/>
                        <a:p>
                          <a:r>
                            <a:rPr lang="en-US" sz="3600" b="1" dirty="0">
                              <a:latin typeface="Arial" panose="020B0604020202020204" pitchFamily="34" charset="0"/>
                              <a:cs typeface="Arial" panose="020B0604020202020204" pitchFamily="34" charset="0"/>
                            </a:rPr>
                            <a:t>Theoretical*</a:t>
                          </a:r>
                        </a:p>
                      </a:txBody>
                      <a:tcPr>
                        <a:solidFill>
                          <a:schemeClr val="bg1">
                            <a:lumMod val="85000"/>
                          </a:schemeClr>
                        </a:solidFill>
                      </a:tcPr>
                    </a:tc>
                    <a:tc>
                      <a:txBody>
                        <a:bodyPr/>
                        <a:lstStyle/>
                        <a:p>
                          <a:r>
                            <a:rPr lang="en-US" sz="3600" b="1" dirty="0">
                              <a:latin typeface="Arial" panose="020B0604020202020204" pitchFamily="34" charset="0"/>
                              <a:cs typeface="Arial" panose="020B0604020202020204" pitchFamily="34" charset="0"/>
                            </a:rPr>
                            <a:t>Experimental</a:t>
                          </a:r>
                        </a:p>
                      </a:txBody>
                      <a:tcPr>
                        <a:solidFill>
                          <a:schemeClr val="bg1">
                            <a:lumMod val="85000"/>
                          </a:schemeClr>
                        </a:solidFill>
                      </a:tcPr>
                    </a:tc>
                    <a:tc>
                      <a:txBody>
                        <a:bodyPr/>
                        <a:lstStyle/>
                        <a:p>
                          <a:r>
                            <a:rPr lang="en-US" sz="3600" b="1" dirty="0">
                              <a:latin typeface="Arial" panose="020B0604020202020204" pitchFamily="34" charset="0"/>
                              <a:cs typeface="Arial" panose="020B0604020202020204" pitchFamily="34" charset="0"/>
                            </a:rPr>
                            <a:t>Offset*</a:t>
                          </a:r>
                        </a:p>
                      </a:txBody>
                      <a:tcPr>
                        <a:solidFill>
                          <a:schemeClr val="bg1">
                            <a:lumMod val="85000"/>
                          </a:schemeClr>
                        </a:solidFill>
                      </a:tcPr>
                    </a:tc>
                    <a:extLst>
                      <a:ext uri="{0D108BD9-81ED-4DB2-BD59-A6C34878D82A}">
                        <a16:rowId xmlns:a16="http://schemas.microsoft.com/office/drawing/2014/main" val="3646611260"/>
                      </a:ext>
                    </a:extLst>
                  </a:tr>
                  <a:tr h="646303">
                    <a:tc>
                      <a:txBody>
                        <a:bodyPr/>
                        <a:lstStyle/>
                        <a:p>
                          <a:pPr algn="l"/>
                          <a:r>
                            <a:rPr lang="en-US" sz="3600" dirty="0">
                              <a:latin typeface="Times New Roman" panose="02020603050405020304" pitchFamily="18" charset="0"/>
                              <a:cs typeface="Times New Roman" panose="02020603050405020304" pitchFamily="18" charset="0"/>
                            </a:rPr>
                            <a:t>K</a:t>
                          </a:r>
                          <a:r>
                            <a:rPr lang="el-GR" sz="3600" baseline="-25000" dirty="0">
                              <a:latin typeface="Times New Roman" panose="02020603050405020304" pitchFamily="18" charset="0"/>
                              <a:cs typeface="Times New Roman" panose="02020603050405020304" pitchFamily="18" charset="0"/>
                            </a:rPr>
                            <a:t>α</a:t>
                          </a:r>
                          <a:endParaRPr lang="en-US" sz="3600" i="1"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7"/>
                          <a:stretch>
                            <a:fillRect l="-91743" t="-113725" r="-681651" b="-333333"/>
                          </a:stretch>
                        </a:blipFill>
                      </a:tcPr>
                    </a:tc>
                    <a:tc>
                      <a:txBody>
                        <a:bodyPr/>
                        <a:lstStyle/>
                        <a:p>
                          <a:endParaRPr lang="en-US"/>
                        </a:p>
                      </a:txBody>
                      <a:tcPr>
                        <a:blipFill>
                          <a:blip r:embed="rId7"/>
                          <a:stretch>
                            <a:fillRect l="-86364" t="-113725" r="-207025" b="-333333"/>
                          </a:stretch>
                        </a:blipFill>
                      </a:tcPr>
                    </a:tc>
                    <a:tc>
                      <a:txBody>
                        <a:bodyPr/>
                        <a:lstStyle/>
                        <a:p>
                          <a:endParaRPr lang="en-US"/>
                        </a:p>
                      </a:txBody>
                      <a:tcPr>
                        <a:blipFill>
                          <a:blip r:embed="rId7"/>
                          <a:stretch>
                            <a:fillRect l="-130347" t="-113725" r="-44798" b="-333333"/>
                          </a:stretch>
                        </a:blipFill>
                      </a:tcPr>
                    </a:tc>
                    <a:tc>
                      <a:txBody>
                        <a:bodyPr/>
                        <a:lstStyle/>
                        <a:p>
                          <a:pPr algn="l"/>
                          <a:r>
                            <a:rPr lang="en-US" sz="3600" dirty="0">
                              <a:latin typeface="Times New Roman" panose="02020603050405020304" pitchFamily="18" charset="0"/>
                              <a:cs typeface="Times New Roman" panose="02020603050405020304" pitchFamily="18" charset="0"/>
                            </a:rPr>
                            <a:t>±3</a:t>
                          </a:r>
                          <a:r>
                            <a:rPr lang="el-GR" sz="3600" dirty="0">
                              <a:latin typeface="Times New Roman" panose="02020603050405020304" pitchFamily="18" charset="0"/>
                              <a:cs typeface="Times New Roman" panose="02020603050405020304" pitchFamily="18" charset="0"/>
                            </a:rPr>
                            <a:t>σ</a:t>
                          </a:r>
                          <a:endParaRPr lang="en-US" sz="3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02529242"/>
                      </a:ext>
                    </a:extLst>
                  </a:tr>
                  <a:tr h="640080">
                    <a:tc>
                      <a:txBody>
                        <a:bodyPr/>
                        <a:lstStyle/>
                        <a:p>
                          <a:pPr algn="l"/>
                          <a:r>
                            <a:rPr lang="en-US" sz="3600" dirty="0">
                              <a:latin typeface="Times New Roman" panose="02020603050405020304" pitchFamily="18" charset="0"/>
                              <a:cs typeface="Times New Roman" panose="02020603050405020304" pitchFamily="18" charset="0"/>
                            </a:rPr>
                            <a:t>K</a:t>
                          </a:r>
                          <a:r>
                            <a:rPr lang="el-GR" sz="3600" baseline="-25000" dirty="0">
                              <a:latin typeface="Times New Roman" panose="02020603050405020304" pitchFamily="18" charset="0"/>
                              <a:cs typeface="Times New Roman" panose="02020603050405020304" pitchFamily="18" charset="0"/>
                            </a:rPr>
                            <a:t>α</a:t>
                          </a:r>
                          <a:endParaRPr lang="en-US" sz="3600" i="1" dirty="0">
                            <a:latin typeface="Times New Roman" panose="02020603050405020304" pitchFamily="18" charset="0"/>
                            <a:cs typeface="Times New Roman" panose="02020603050405020304" pitchFamily="18" charset="0"/>
                          </a:endParaRPr>
                        </a:p>
                      </a:txBody>
                      <a:tcPr/>
                    </a:tc>
                    <a:tc>
                      <a:txBody>
                        <a:bodyPr/>
                        <a:lstStyle/>
                        <a:p>
                          <a:pPr algn="l"/>
                          <a:r>
                            <a:rPr lang="en-US" sz="3600" i="1" dirty="0">
                              <a:latin typeface="Times New Roman" panose="02020603050405020304" pitchFamily="18" charset="0"/>
                              <a:cs typeface="Times New Roman" panose="02020603050405020304" pitchFamily="18" charset="0"/>
                            </a:rPr>
                            <a:t>b</a:t>
                          </a:r>
                        </a:p>
                      </a:txBody>
                      <a:tcPr/>
                    </a:tc>
                    <a:tc>
                      <a:txBody>
                        <a:bodyPr/>
                        <a:lstStyle/>
                        <a:p>
                          <a:pPr algn="l"/>
                          <a:r>
                            <a:rPr lang="en-US" sz="3600" dirty="0">
                              <a:latin typeface="Times New Roman" panose="02020603050405020304" pitchFamily="18" charset="0"/>
                              <a:cs typeface="Times New Roman" panose="02020603050405020304" pitchFamily="18" charset="0"/>
                            </a:rPr>
                            <a:t>~1.00</a:t>
                          </a:r>
                        </a:p>
                      </a:txBody>
                      <a:tcPr/>
                    </a:tc>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r>
                            <a:rPr lang="en-US" sz="3600" dirty="0">
                              <a:latin typeface="Times New Roman" panose="02020603050405020304" pitchFamily="18" charset="0"/>
                              <a:cs typeface="Times New Roman" panose="02020603050405020304" pitchFamily="18" charset="0"/>
                            </a:rPr>
                            <a:t>1.26 ± 0.34</a:t>
                          </a:r>
                        </a:p>
                      </a:txBody>
                      <a:tcPr/>
                    </a:tc>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r>
                            <a:rPr lang="en-US" sz="3600" dirty="0">
                              <a:latin typeface="Times New Roman" panose="02020603050405020304" pitchFamily="18" charset="0"/>
                              <a:cs typeface="Times New Roman" panose="02020603050405020304" pitchFamily="18" charset="0"/>
                            </a:rPr>
                            <a:t>±</a:t>
                          </a:r>
                          <a:r>
                            <a:rPr lang="el-GR" sz="3600" dirty="0">
                              <a:latin typeface="Times New Roman" panose="02020603050405020304" pitchFamily="18" charset="0"/>
                              <a:cs typeface="Times New Roman" panose="02020603050405020304" pitchFamily="18" charset="0"/>
                            </a:rPr>
                            <a:t>σ</a:t>
                          </a:r>
                          <a:endParaRPr lang="en-US" sz="3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07930618"/>
                      </a:ext>
                    </a:extLst>
                  </a:tr>
                  <a:tr h="646303">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r>
                            <a:rPr lang="en-US" sz="3600" dirty="0">
                              <a:latin typeface="Times New Roman" panose="02020603050405020304" pitchFamily="18" charset="0"/>
                              <a:cs typeface="Times New Roman" panose="02020603050405020304" pitchFamily="18" charset="0"/>
                            </a:rPr>
                            <a:t>K</a:t>
                          </a:r>
                          <a:r>
                            <a:rPr lang="el-GR" sz="3600" baseline="-25000" dirty="0">
                              <a:latin typeface="Times New Roman" panose="02020603050405020304" pitchFamily="18" charset="0"/>
                              <a:cs typeface="Times New Roman" panose="02020603050405020304" pitchFamily="18" charset="0"/>
                            </a:rPr>
                            <a:t>β</a:t>
                          </a:r>
                          <a:endParaRPr lang="en-US" sz="3600" i="1"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7"/>
                          <a:stretch>
                            <a:fillRect l="-91743" t="-311765" r="-681651" b="-135294"/>
                          </a:stretch>
                        </a:blipFill>
                      </a:tcPr>
                    </a:tc>
                    <a:tc>
                      <a:txBody>
                        <a:bodyPr/>
                        <a:lstStyle/>
                        <a:p>
                          <a:endParaRPr lang="en-US"/>
                        </a:p>
                      </a:txBody>
                      <a:tcPr>
                        <a:blipFill>
                          <a:blip r:embed="rId7"/>
                          <a:stretch>
                            <a:fillRect l="-86364" t="-311765" r="-207025" b="-135294"/>
                          </a:stretch>
                        </a:blipFill>
                      </a:tcPr>
                    </a:tc>
                    <a:tc>
                      <a:txBody>
                        <a:bodyPr/>
                        <a:lstStyle/>
                        <a:p>
                          <a:endParaRPr lang="en-US"/>
                        </a:p>
                      </a:txBody>
                      <a:tcPr>
                        <a:blipFill>
                          <a:blip r:embed="rId7"/>
                          <a:stretch>
                            <a:fillRect l="-130347" t="-311765" r="-44798" b="-135294"/>
                          </a:stretch>
                        </a:blipFill>
                      </a:tcPr>
                    </a:tc>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r>
                            <a:rPr lang="en-US" sz="3600" dirty="0">
                              <a:latin typeface="Times New Roman" panose="02020603050405020304" pitchFamily="18" charset="0"/>
                              <a:cs typeface="Times New Roman" panose="02020603050405020304" pitchFamily="18" charset="0"/>
                            </a:rPr>
                            <a:t>±</a:t>
                          </a:r>
                          <a:r>
                            <a:rPr lang="el-GR" sz="3600" dirty="0">
                              <a:latin typeface="Times New Roman" panose="02020603050405020304" pitchFamily="18" charset="0"/>
                              <a:cs typeface="Times New Roman" panose="02020603050405020304" pitchFamily="18" charset="0"/>
                            </a:rPr>
                            <a:t>σ</a:t>
                          </a:r>
                          <a:endParaRPr lang="en-US" sz="3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30404015"/>
                      </a:ext>
                    </a:extLst>
                  </a:tr>
                  <a:tr h="640080">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r>
                            <a:rPr lang="en-US" sz="3600" dirty="0">
                              <a:latin typeface="Times New Roman" panose="02020603050405020304" pitchFamily="18" charset="0"/>
                              <a:cs typeface="Times New Roman" panose="02020603050405020304" pitchFamily="18" charset="0"/>
                            </a:rPr>
                            <a:t>K</a:t>
                          </a:r>
                          <a:r>
                            <a:rPr lang="el-GR" sz="3600" baseline="-25000" dirty="0">
                              <a:latin typeface="Times New Roman" panose="02020603050405020304" pitchFamily="18" charset="0"/>
                              <a:cs typeface="Times New Roman" panose="02020603050405020304" pitchFamily="18" charset="0"/>
                            </a:rPr>
                            <a:t>β</a:t>
                          </a:r>
                          <a:endParaRPr lang="en-US" sz="3600" i="1" dirty="0">
                            <a:latin typeface="Times New Roman" panose="02020603050405020304" pitchFamily="18" charset="0"/>
                            <a:cs typeface="Times New Roman" panose="02020603050405020304" pitchFamily="18" charset="0"/>
                          </a:endParaRPr>
                        </a:p>
                      </a:txBody>
                      <a:tcPr/>
                    </a:tc>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r>
                            <a:rPr lang="en-US" sz="3600" i="1" dirty="0">
                              <a:latin typeface="Times New Roman" panose="02020603050405020304" pitchFamily="18" charset="0"/>
                              <a:cs typeface="Times New Roman" panose="02020603050405020304" pitchFamily="18" charset="0"/>
                            </a:rPr>
                            <a:t>b</a:t>
                          </a:r>
                        </a:p>
                      </a:txBody>
                      <a:tcPr/>
                    </a:tc>
                    <a:tc>
                      <a:txBody>
                        <a:bodyPr/>
                        <a:lstStyle/>
                        <a:p>
                          <a:pPr algn="l"/>
                          <a:endParaRPr lang="en-US" sz="3600" dirty="0">
                            <a:latin typeface="Times New Roman" panose="02020603050405020304" pitchFamily="18" charset="0"/>
                            <a:cs typeface="Times New Roman" panose="02020603050405020304" pitchFamily="18" charset="0"/>
                          </a:endParaRPr>
                        </a:p>
                      </a:txBody>
                      <a:tcPr/>
                    </a:tc>
                    <a:tc>
                      <a:txBody>
                        <a:bodyPr/>
                        <a:lstStyle/>
                        <a:p>
                          <a:pPr algn="l"/>
                          <a:r>
                            <a:rPr lang="en-US" sz="3600" dirty="0">
                              <a:latin typeface="Times New Roman" panose="02020603050405020304" pitchFamily="18" charset="0"/>
                              <a:cs typeface="Times New Roman" panose="02020603050405020304" pitchFamily="18" charset="0"/>
                            </a:rPr>
                            <a:t>1.87 ± 0.55</a:t>
                          </a:r>
                        </a:p>
                      </a:txBody>
                      <a:tcPr/>
                    </a:tc>
                    <a:tc>
                      <a:txBody>
                        <a:bodyPr/>
                        <a:lstStyle/>
                        <a:p>
                          <a:pPr marL="0" marR="0" lvl="0" indent="0" algn="l" defTabSz="3840480" rtl="0" eaLnBrk="1" fontAlgn="auto" latinLnBrk="0" hangingPunct="1">
                            <a:lnSpc>
                              <a:spcPct val="100000"/>
                            </a:lnSpc>
                            <a:spcBef>
                              <a:spcPts val="0"/>
                            </a:spcBef>
                            <a:spcAft>
                              <a:spcPts val="0"/>
                            </a:spcAft>
                            <a:buClrTx/>
                            <a:buSzTx/>
                            <a:buFontTx/>
                            <a:buNone/>
                            <a:tabLst/>
                            <a:defRPr/>
                          </a:pPr>
                          <a:endParaRPr lang="en-US" sz="3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92324902"/>
                      </a:ext>
                    </a:extLst>
                  </a:tr>
                </a:tbl>
              </a:graphicData>
            </a:graphic>
          </p:graphicFrame>
        </mc:Fallback>
      </mc:AlternateContent>
      <p:sp>
        <p:nvSpPr>
          <p:cNvPr id="68" name="TextBox 67">
            <a:extLst>
              <a:ext uri="{FF2B5EF4-FFF2-40B4-BE49-F238E27FC236}">
                <a16:creationId xmlns:a16="http://schemas.microsoft.com/office/drawing/2014/main" id="{1C1C3DBE-BEB2-2C43-B089-BDC925076E9B}"/>
              </a:ext>
            </a:extLst>
          </p:cNvPr>
          <p:cNvSpPr txBox="1"/>
          <p:nvPr/>
        </p:nvSpPr>
        <p:spPr>
          <a:xfrm>
            <a:off x="25975021" y="2932216"/>
            <a:ext cx="12156419" cy="1323439"/>
          </a:xfrm>
          <a:prstGeom prst="rect">
            <a:avLst/>
          </a:prstGeom>
          <a:noFill/>
        </p:spPr>
        <p:txBody>
          <a:bodyPr wrap="square" rtlCol="0">
            <a:spAutoFit/>
          </a:bodyPr>
          <a:lstStyle/>
          <a:p>
            <a:r>
              <a:rPr lang="en-US" sz="8000" b="1" dirty="0">
                <a:latin typeface="Arial" panose="020B0604020202020204" pitchFamily="34" charset="0"/>
                <a:cs typeface="Arial" panose="020B0604020202020204" pitchFamily="34" charset="0"/>
              </a:rPr>
              <a:t>Verifying Moseley’s Law</a:t>
            </a:r>
          </a:p>
        </p:txBody>
      </p:sp>
      <p:cxnSp>
        <p:nvCxnSpPr>
          <p:cNvPr id="69" name="Straight Connector 68">
            <a:extLst>
              <a:ext uri="{FF2B5EF4-FFF2-40B4-BE49-F238E27FC236}">
                <a16:creationId xmlns:a16="http://schemas.microsoft.com/office/drawing/2014/main" id="{25CC8469-EF90-1B44-8A7C-43F492B63855}"/>
              </a:ext>
            </a:extLst>
          </p:cNvPr>
          <p:cNvCxnSpPr>
            <a:cxnSpLocks/>
          </p:cNvCxnSpPr>
          <p:nvPr/>
        </p:nvCxnSpPr>
        <p:spPr>
          <a:xfrm>
            <a:off x="25974562" y="4258096"/>
            <a:ext cx="12074745" cy="0"/>
          </a:xfrm>
          <a:prstGeom prst="line">
            <a:avLst/>
          </a:prstGeom>
          <a:ln w="76200">
            <a:solidFill>
              <a:srgbClr val="D39F1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FDBEBC2-0A72-DF4F-ADB2-D6B39B62A242}"/>
              </a:ext>
            </a:extLst>
          </p:cNvPr>
          <p:cNvSpPr txBox="1"/>
          <p:nvPr/>
        </p:nvSpPr>
        <p:spPr>
          <a:xfrm>
            <a:off x="26029037" y="4555887"/>
            <a:ext cx="12020270" cy="2123658"/>
          </a:xfrm>
          <a:prstGeom prst="rect">
            <a:avLst/>
          </a:prstGeom>
          <a:noFill/>
        </p:spPr>
        <p:txBody>
          <a:bodyPr wrap="square" rtlCol="0">
            <a:spAutoFit/>
          </a:bodyPr>
          <a:lstStyle/>
          <a:p>
            <a:pPr algn="just"/>
            <a:r>
              <a:rPr lang="en-US" sz="4400" dirty="0">
                <a:latin typeface="Times New Roman" panose="02020603050405020304" pitchFamily="18" charset="0"/>
                <a:cs typeface="Times New Roman" panose="02020603050405020304" pitchFamily="18" charset="0"/>
              </a:rPr>
              <a:t>The experimentally determined energy for each K</a:t>
            </a:r>
            <a:r>
              <a:rPr lang="el-GR" sz="4400" baseline="-25000" dirty="0">
                <a:latin typeface="Times New Roman" panose="02020603050405020304" pitchFamily="18" charset="0"/>
                <a:cs typeface="Times New Roman" panose="02020603050405020304" pitchFamily="18" charset="0"/>
              </a:rPr>
              <a:t>α</a:t>
            </a:r>
            <a:r>
              <a:rPr lang="en-US" sz="4400" dirty="0">
                <a:latin typeface="Times New Roman" panose="02020603050405020304" pitchFamily="18" charset="0"/>
                <a:cs typeface="Times New Roman" panose="02020603050405020304" pitchFamily="18" charset="0"/>
              </a:rPr>
              <a:t> and K</a:t>
            </a:r>
            <a:r>
              <a:rPr lang="el-GR" sz="4400" baseline="-25000" dirty="0">
                <a:latin typeface="Times New Roman" panose="02020603050405020304" pitchFamily="18" charset="0"/>
                <a:cs typeface="Times New Roman" panose="02020603050405020304" pitchFamily="18" charset="0"/>
              </a:rPr>
              <a:t>β</a:t>
            </a:r>
            <a:r>
              <a:rPr lang="en-US" sz="4400" dirty="0">
                <a:latin typeface="Times New Roman" panose="02020603050405020304" pitchFamily="18" charset="0"/>
                <a:cs typeface="Times New Roman" panose="02020603050405020304" pitchFamily="18" charset="0"/>
              </a:rPr>
              <a:t> spectral line was converted to the frequency using the following:</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CFFB8EFE-AF58-4B40-BA6E-D3542DE8614A}"/>
                  </a:ext>
                </a:extLst>
              </p:cNvPr>
              <p:cNvSpPr txBox="1"/>
              <p:nvPr/>
            </p:nvSpPr>
            <p:spPr>
              <a:xfrm>
                <a:off x="352564" y="12984232"/>
                <a:ext cx="12416305" cy="5399363"/>
              </a:xfrm>
              <a:prstGeom prst="rect">
                <a:avLst/>
              </a:prstGeom>
              <a:noFill/>
            </p:spPr>
            <p:txBody>
              <a:bodyPr wrap="square" rtlCol="0">
                <a:spAutoFit/>
              </a:bodyPr>
              <a:lstStyle/>
              <a:p>
                <a:pPr algn="just"/>
                <a:r>
                  <a:rPr lang="en-US" sz="4400" dirty="0">
                    <a:latin typeface="Times New Roman" panose="02020603050405020304" pitchFamily="18" charset="0"/>
                    <a:cs typeface="Times New Roman" panose="02020603050405020304" pitchFamily="18" charset="0"/>
                  </a:rPr>
                  <a:t>where</a:t>
                </a:r>
                <a:r>
                  <a:rPr lang="en-US" sz="4400" i="1" dirty="0">
                    <a:latin typeface="Times New Roman" panose="02020603050405020304" pitchFamily="18" charset="0"/>
                    <a:cs typeface="Times New Roman" panose="02020603050405020304" pitchFamily="18" charset="0"/>
                  </a:rPr>
                  <a:t> </a:t>
                </a:r>
                <a14:m>
                  <m:oMath xmlns:m="http://schemas.openxmlformats.org/officeDocument/2006/math">
                    <m:r>
                      <a:rPr lang="en-US" sz="4400" i="1" smtClean="0">
                        <a:solidFill>
                          <a:schemeClr val="bg1"/>
                        </a:solidFill>
                        <a:latin typeface="Cambria Math" panose="02040503050406030204" pitchFamily="18" charset="0"/>
                        <a:cs typeface="Arial" panose="020B0604020202020204" pitchFamily="34" charset="0"/>
                      </a:rPr>
                      <m:t>𝑎</m:t>
                    </m:r>
                    <m:r>
                      <a:rPr lang="en-US" sz="4400" i="1" smtClean="0">
                        <a:solidFill>
                          <a:schemeClr val="bg1"/>
                        </a:solidFill>
                        <a:latin typeface="Cambria Math" panose="02040503050406030204" pitchFamily="18" charset="0"/>
                        <a:cs typeface="Arial" panose="020B0604020202020204" pitchFamily="34" charset="0"/>
                      </a:rPr>
                      <m:t> ≡</m:t>
                    </m:r>
                    <m:d>
                      <m:dPr>
                        <m:ctrlPr>
                          <a:rPr lang="en-US" sz="4400" i="1">
                            <a:solidFill>
                              <a:schemeClr val="bg1"/>
                            </a:solidFill>
                            <a:latin typeface="Cambria Math" panose="02040503050406030204" pitchFamily="18" charset="0"/>
                            <a:cs typeface="Thonburi" pitchFamily="2" charset="-34"/>
                          </a:rPr>
                        </m:ctrlPr>
                      </m:dPr>
                      <m:e>
                        <m:f>
                          <m:fPr>
                            <m:ctrlPr>
                              <a:rPr lang="en-US" sz="4400" i="1">
                                <a:solidFill>
                                  <a:schemeClr val="bg1"/>
                                </a:solidFill>
                                <a:latin typeface="Cambria Math" panose="02040503050406030204" pitchFamily="18" charset="0"/>
                                <a:cs typeface="Thonburi" pitchFamily="2" charset="-34"/>
                              </a:rPr>
                            </m:ctrlPr>
                          </m:fPr>
                          <m:num>
                            <m:r>
                              <a:rPr lang="en-US" sz="4400" i="1" smtClean="0">
                                <a:solidFill>
                                  <a:schemeClr val="bg1"/>
                                </a:solidFill>
                                <a:latin typeface="Cambria Math" panose="02040503050406030204" pitchFamily="18" charset="0"/>
                                <a:cs typeface="Arial" panose="020B0604020202020204" pitchFamily="34" charset="0"/>
                              </a:rPr>
                              <m:t>1</m:t>
                            </m:r>
                          </m:num>
                          <m:den>
                            <m:sSub>
                              <m:sSubPr>
                                <m:ctrlPr>
                                  <a:rPr lang="en-US" sz="4400" i="1">
                                    <a:solidFill>
                                      <a:schemeClr val="bg1"/>
                                    </a:solidFill>
                                    <a:latin typeface="Cambria Math" panose="02040503050406030204" pitchFamily="18" charset="0"/>
                                    <a:cs typeface="Thonburi" pitchFamily="2" charset="-34"/>
                                  </a:rPr>
                                </m:ctrlPr>
                              </m:sSubPr>
                              <m:e>
                                <m:r>
                                  <a:rPr lang="en-US" sz="4400" i="1" smtClean="0">
                                    <a:solidFill>
                                      <a:schemeClr val="bg1"/>
                                    </a:solidFill>
                                    <a:latin typeface="Cambria Math" panose="02040503050406030204" pitchFamily="18" charset="0"/>
                                    <a:cs typeface="Arial" panose="020B0604020202020204" pitchFamily="34" charset="0"/>
                                  </a:rPr>
                                  <m:t>𝑛</m:t>
                                </m:r>
                              </m:e>
                              <m:sub>
                                <m:r>
                                  <a:rPr lang="en-US" sz="4400" i="1" smtClean="0">
                                    <a:solidFill>
                                      <a:schemeClr val="bg1"/>
                                    </a:solidFill>
                                    <a:latin typeface="Cambria Math" panose="02040503050406030204" pitchFamily="18" charset="0"/>
                                    <a:cs typeface="Arial" panose="020B0604020202020204" pitchFamily="34" charset="0"/>
                                  </a:rPr>
                                  <m:t>𝑓</m:t>
                                </m:r>
                              </m:sub>
                            </m:sSub>
                          </m:den>
                        </m:f>
                        <m:r>
                          <a:rPr lang="en-US" sz="4400" i="1" smtClean="0">
                            <a:solidFill>
                              <a:schemeClr val="bg1"/>
                            </a:solidFill>
                            <a:latin typeface="Cambria Math" panose="02040503050406030204" pitchFamily="18" charset="0"/>
                            <a:cs typeface="Arial" panose="020B0604020202020204" pitchFamily="34" charset="0"/>
                          </a:rPr>
                          <m:t>−</m:t>
                        </m:r>
                        <m:f>
                          <m:fPr>
                            <m:ctrlPr>
                              <a:rPr lang="en-US" sz="4400" i="1">
                                <a:solidFill>
                                  <a:schemeClr val="bg1"/>
                                </a:solidFill>
                                <a:latin typeface="Cambria Math" panose="02040503050406030204" pitchFamily="18" charset="0"/>
                                <a:cs typeface="Thonburi" pitchFamily="2" charset="-34"/>
                              </a:rPr>
                            </m:ctrlPr>
                          </m:fPr>
                          <m:num>
                            <m:r>
                              <a:rPr lang="en-US" sz="4400" i="1" smtClean="0">
                                <a:solidFill>
                                  <a:schemeClr val="bg1"/>
                                </a:solidFill>
                                <a:latin typeface="Cambria Math" panose="02040503050406030204" pitchFamily="18" charset="0"/>
                                <a:cs typeface="Arial" panose="020B0604020202020204" pitchFamily="34" charset="0"/>
                              </a:rPr>
                              <m:t>1</m:t>
                            </m:r>
                          </m:num>
                          <m:den>
                            <m:sSub>
                              <m:sSubPr>
                                <m:ctrlPr>
                                  <a:rPr lang="en-US" sz="4400" i="1">
                                    <a:solidFill>
                                      <a:schemeClr val="bg1"/>
                                    </a:solidFill>
                                    <a:latin typeface="Cambria Math" panose="02040503050406030204" pitchFamily="18" charset="0"/>
                                    <a:cs typeface="Thonburi" pitchFamily="2" charset="-34"/>
                                  </a:rPr>
                                </m:ctrlPr>
                              </m:sSubPr>
                              <m:e>
                                <m:r>
                                  <a:rPr lang="en-US" sz="4400" i="1" smtClean="0">
                                    <a:solidFill>
                                      <a:schemeClr val="bg1"/>
                                    </a:solidFill>
                                    <a:latin typeface="Cambria Math" panose="02040503050406030204" pitchFamily="18" charset="0"/>
                                    <a:cs typeface="Arial" panose="020B0604020202020204" pitchFamily="34" charset="0"/>
                                  </a:rPr>
                                  <m:t>𝑛</m:t>
                                </m:r>
                              </m:e>
                              <m:sub>
                                <m:r>
                                  <a:rPr lang="en-US" sz="4400" i="1" smtClean="0">
                                    <a:solidFill>
                                      <a:schemeClr val="bg1"/>
                                    </a:solidFill>
                                    <a:latin typeface="Cambria Math" panose="02040503050406030204" pitchFamily="18" charset="0"/>
                                    <a:cs typeface="Arial" panose="020B0604020202020204" pitchFamily="34" charset="0"/>
                                  </a:rPr>
                                  <m:t>𝑖</m:t>
                                </m:r>
                              </m:sub>
                            </m:sSub>
                          </m:den>
                        </m:f>
                      </m:e>
                    </m:d>
                    <m:r>
                      <a:rPr lang="en-US" sz="4400" i="1" smtClean="0">
                        <a:solidFill>
                          <a:schemeClr val="bg1"/>
                        </a:solidFill>
                        <a:latin typeface="Cambria Math" panose="02040503050406030204" pitchFamily="18" charset="0"/>
                        <a:cs typeface="Arial" panose="020B0604020202020204" pitchFamily="34" charset="0"/>
                      </a:rPr>
                      <m:t>∗ </m:t>
                    </m:r>
                    <m:r>
                      <a:rPr lang="en-US" sz="4400" i="1" smtClean="0">
                        <a:solidFill>
                          <a:schemeClr val="bg1"/>
                        </a:solidFill>
                        <a:latin typeface="Cambria Math" panose="02040503050406030204" pitchFamily="18" charset="0"/>
                        <a:cs typeface="Arial" panose="020B0604020202020204" pitchFamily="34" charset="0"/>
                      </a:rPr>
                      <m:t>𝑐</m:t>
                    </m:r>
                    <m:sSub>
                      <m:sSubPr>
                        <m:ctrlPr>
                          <a:rPr lang="en-US" sz="4400" i="1">
                            <a:solidFill>
                              <a:schemeClr val="bg1"/>
                            </a:solidFill>
                            <a:latin typeface="Cambria Math" panose="02040503050406030204" pitchFamily="18" charset="0"/>
                            <a:cs typeface="Thonburi" pitchFamily="2" charset="-34"/>
                          </a:rPr>
                        </m:ctrlPr>
                      </m:sSubPr>
                      <m:e>
                        <m:r>
                          <a:rPr lang="en-US" sz="4400" i="1" smtClean="0">
                            <a:solidFill>
                              <a:schemeClr val="bg1"/>
                            </a:solidFill>
                            <a:latin typeface="Cambria Math" panose="02040503050406030204" pitchFamily="18" charset="0"/>
                            <a:cs typeface="Arial" panose="020B0604020202020204" pitchFamily="34" charset="0"/>
                          </a:rPr>
                          <m:t>𝑅</m:t>
                        </m:r>
                      </m:e>
                      <m:sub>
                        <m:r>
                          <a:rPr lang="en-US" sz="440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ub>
                    </m:sSub>
                  </m:oMath>
                </a14:m>
                <a:r>
                  <a:rPr lang="en-US" sz="4400" i="1" dirty="0">
                    <a:solidFill>
                      <a:schemeClr val="bg1"/>
                    </a:solidFill>
                    <a:latin typeface="Times New Roman" panose="02020603050405020304" pitchFamily="18" charset="0"/>
                    <a:cs typeface="Times New Roman" panose="02020603050405020304" pitchFamily="18" charset="0"/>
                  </a:rPr>
                  <a:t>  </a:t>
                </a:r>
                <a:r>
                  <a:rPr lang="en-US" sz="4400" dirty="0">
                    <a:latin typeface="Times New Roman" panose="02020603050405020304" pitchFamily="18" charset="0"/>
                    <a:cs typeface="Times New Roman" panose="02020603050405020304" pitchFamily="18" charset="0"/>
                  </a:rPr>
                  <a:t>and </a:t>
                </a:r>
                <a:r>
                  <a:rPr lang="en-US" sz="4400" i="1" dirty="0">
                    <a:latin typeface="Times New Roman" panose="02020603050405020304" pitchFamily="18" charset="0"/>
                    <a:cs typeface="Times New Roman" panose="02020603050405020304" pitchFamily="18" charset="0"/>
                  </a:rPr>
                  <a:t>b</a:t>
                </a:r>
                <a:r>
                  <a:rPr lang="en-US" sz="4400" dirty="0">
                    <a:latin typeface="Times New Roman" panose="02020603050405020304" pitchFamily="18" charset="0"/>
                    <a:cs typeface="Times New Roman" panose="02020603050405020304" pitchFamily="18" charset="0"/>
                  </a:rPr>
                  <a:t> is found experimentally.</a:t>
                </a:r>
              </a:p>
              <a:p>
                <a:pPr algn="just"/>
                <a:endParaRPr lang="en-US" sz="4400" dirty="0">
                  <a:latin typeface="Times New Roman" panose="02020603050405020304" pitchFamily="18" charset="0"/>
                  <a:cs typeface="Times New Roman" panose="02020603050405020304" pitchFamily="18" charset="0"/>
                </a:endParaRPr>
              </a:p>
              <a:p>
                <a:pPr algn="just"/>
                <a:r>
                  <a:rPr lang="en-US" sz="4400" dirty="0">
                    <a:latin typeface="Times New Roman" panose="02020603050405020304" pitchFamily="18" charset="0"/>
                    <a:cs typeface="Times New Roman" panose="02020603050405020304" pitchFamily="18" charset="0"/>
                  </a:rPr>
                  <a:t>In x-ray spectroscopy, one must also account for Bremsstrahlung (braking radiation), a phenomenon whereby incoming x-rays collide with atomic nuclei. This creates a continuous spectrum of lower energies.</a:t>
                </a:r>
              </a:p>
            </p:txBody>
          </p:sp>
        </mc:Choice>
        <mc:Fallback xmlns="">
          <p:sp>
            <p:nvSpPr>
              <p:cNvPr id="72" name="TextBox 71">
                <a:extLst>
                  <a:ext uri="{FF2B5EF4-FFF2-40B4-BE49-F238E27FC236}">
                    <a16:creationId xmlns:a16="http://schemas.microsoft.com/office/drawing/2014/main" id="{CFFB8EFE-AF58-4B40-BA6E-D3542DE8614A}"/>
                  </a:ext>
                </a:extLst>
              </p:cNvPr>
              <p:cNvSpPr txBox="1">
                <a:spLocks noRot="1" noChangeAspect="1" noMove="1" noResize="1" noEditPoints="1" noAdjustHandles="1" noChangeArrowheads="1" noChangeShapeType="1" noTextEdit="1"/>
              </p:cNvSpPr>
              <p:nvPr/>
            </p:nvSpPr>
            <p:spPr>
              <a:xfrm>
                <a:off x="352564" y="12984232"/>
                <a:ext cx="12416305" cy="5399363"/>
              </a:xfrm>
              <a:prstGeom prst="rect">
                <a:avLst/>
              </a:prstGeom>
              <a:blipFill>
                <a:blip r:embed="rId8"/>
                <a:stretch>
                  <a:fillRect l="-1941" r="-1941" b="-4460"/>
                </a:stretch>
              </a:blipFill>
            </p:spPr>
            <p:txBody>
              <a:bodyPr/>
              <a:lstStyle/>
              <a:p>
                <a:r>
                  <a:rPr lang="en-US">
                    <a:noFill/>
                  </a:rPr>
                  <a:t> </a:t>
                </a:r>
              </a:p>
            </p:txBody>
          </p:sp>
        </mc:Fallback>
      </mc:AlternateContent>
      <p:pic>
        <p:nvPicPr>
          <p:cNvPr id="71" name="Picture 70" descr="Text&#10;&#10;Description automatically generated with medium confidence">
            <a:extLst>
              <a:ext uri="{FF2B5EF4-FFF2-40B4-BE49-F238E27FC236}">
                <a16:creationId xmlns:a16="http://schemas.microsoft.com/office/drawing/2014/main" id="{FCDDABB5-C206-AF40-86D8-B0D203E1C3F0}"/>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4548384" y="11675534"/>
            <a:ext cx="4455853" cy="1469485"/>
          </a:xfrm>
          <a:prstGeom prst="rect">
            <a:avLst/>
          </a:prstGeom>
        </p:spPr>
      </p:pic>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4DC88FA-1B7A-BD42-B5CA-5BDFC803FAF4}"/>
                  </a:ext>
                </a:extLst>
              </p:cNvPr>
              <p:cNvSpPr txBox="1"/>
              <p:nvPr/>
            </p:nvSpPr>
            <p:spPr>
              <a:xfrm>
                <a:off x="25928976" y="7273200"/>
                <a:ext cx="12020270" cy="4832092"/>
              </a:xfrm>
              <a:prstGeom prst="rect">
                <a:avLst/>
              </a:prstGeom>
              <a:noFill/>
            </p:spPr>
            <p:txBody>
              <a:bodyPr wrap="square" rtlCol="0">
                <a:spAutoFit/>
              </a:bodyPr>
              <a:lstStyle/>
              <a:p>
                <a:pPr algn="just"/>
                <a:r>
                  <a:rPr lang="en-US" sz="4400" dirty="0">
                    <a:latin typeface="Times New Roman" panose="02020603050405020304" pitchFamily="18" charset="0"/>
                    <a:cs typeface="Times New Roman" panose="02020603050405020304" pitchFamily="18" charset="0"/>
                  </a:rPr>
                  <a:t>where </a:t>
                </a:r>
                <a14:m>
                  <m:oMath xmlns:m="http://schemas.openxmlformats.org/officeDocument/2006/math">
                    <m:r>
                      <m:rPr>
                        <m:nor/>
                      </m:rPr>
                      <a:rPr lang="en-US" sz="4400" i="1" dirty="0" smtClean="0">
                        <a:latin typeface="Times New Roman" panose="02020603050405020304" pitchFamily="18" charset="0"/>
                        <a:cs typeface="Times New Roman" panose="02020603050405020304" pitchFamily="18" charset="0"/>
                      </a:rPr>
                      <m:t>h</m:t>
                    </m:r>
                  </m:oMath>
                </a14:m>
                <a:r>
                  <a:rPr lang="en-US" sz="4400" dirty="0">
                    <a:latin typeface="Times New Roman" panose="02020603050405020304" pitchFamily="18" charset="0"/>
                    <a:cs typeface="Times New Roman" panose="02020603050405020304" pitchFamily="18" charset="0"/>
                  </a:rPr>
                  <a:t> is Plank’s constant. These results were plotted and fit using linear regression. These plots are shown in Fig. 3 and Fig. 4.</a:t>
                </a:r>
              </a:p>
              <a:p>
                <a:pPr algn="just"/>
                <a:endParaRPr lang="en-US" sz="4400" dirty="0">
                  <a:latin typeface="Times New Roman" panose="02020603050405020304" pitchFamily="18" charset="0"/>
                  <a:cs typeface="Times New Roman" panose="02020603050405020304" pitchFamily="18" charset="0"/>
                </a:endParaRPr>
              </a:p>
              <a:p>
                <a:pPr algn="just"/>
                <a:r>
                  <a:rPr lang="en-US" sz="4400" dirty="0">
                    <a:latin typeface="Times New Roman" panose="02020603050405020304" pitchFamily="18" charset="0"/>
                    <a:cs typeface="Times New Roman" panose="02020603050405020304" pitchFamily="18" charset="0"/>
                  </a:rPr>
                  <a:t>The calculated results for </a:t>
                </a:r>
                <a:r>
                  <a:rPr lang="en-US" sz="4400" i="1" dirty="0">
                    <a:latin typeface="Times New Roman" panose="02020603050405020304" pitchFamily="18" charset="0"/>
                    <a:cs typeface="Times New Roman" panose="02020603050405020304" pitchFamily="18" charset="0"/>
                  </a:rPr>
                  <a:t>a</a:t>
                </a:r>
                <a:r>
                  <a:rPr lang="en-US" sz="4400" dirty="0">
                    <a:latin typeface="Times New Roman" panose="02020603050405020304" pitchFamily="18" charset="0"/>
                    <a:cs typeface="Times New Roman" panose="02020603050405020304" pitchFamily="18" charset="0"/>
                  </a:rPr>
                  <a:t> and </a:t>
                </a:r>
                <a:r>
                  <a:rPr lang="en-US" sz="4400" i="1" dirty="0">
                    <a:latin typeface="Times New Roman" panose="02020603050405020304" pitchFamily="18" charset="0"/>
                    <a:cs typeface="Times New Roman" panose="02020603050405020304" pitchFamily="18" charset="0"/>
                  </a:rPr>
                  <a:t>b</a:t>
                </a:r>
                <a:r>
                  <a:rPr lang="en-US" sz="4400" dirty="0">
                    <a:latin typeface="Times New Roman" panose="02020603050405020304" pitchFamily="18" charset="0"/>
                    <a:cs typeface="Times New Roman" panose="02020603050405020304" pitchFamily="18" charset="0"/>
                  </a:rPr>
                  <a:t> from Eq. 1 are given in Table 1, and were determined based on the parameters of the fit lines.</a:t>
                </a:r>
              </a:p>
            </p:txBody>
          </p:sp>
        </mc:Choice>
        <mc:Fallback xmlns="">
          <p:sp>
            <p:nvSpPr>
              <p:cNvPr id="73" name="TextBox 72">
                <a:extLst>
                  <a:ext uri="{FF2B5EF4-FFF2-40B4-BE49-F238E27FC236}">
                    <a16:creationId xmlns:a16="http://schemas.microsoft.com/office/drawing/2014/main" id="{F4DC88FA-1B7A-BD42-B5CA-5BDFC803FAF4}"/>
                  </a:ext>
                </a:extLst>
              </p:cNvPr>
              <p:cNvSpPr txBox="1">
                <a:spLocks noRot="1" noChangeAspect="1" noMove="1" noResize="1" noEditPoints="1" noAdjustHandles="1" noChangeArrowheads="1" noChangeShapeType="1" noTextEdit="1"/>
              </p:cNvSpPr>
              <p:nvPr/>
            </p:nvSpPr>
            <p:spPr>
              <a:xfrm>
                <a:off x="25928976" y="7273200"/>
                <a:ext cx="12020270" cy="4832092"/>
              </a:xfrm>
              <a:prstGeom prst="rect">
                <a:avLst/>
              </a:prstGeom>
              <a:blipFill>
                <a:blip r:embed="rId10"/>
                <a:stretch>
                  <a:fillRect l="-2006" t="-2356" r="-2112" b="-4974"/>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6A1989B7-5B6F-0A4F-949C-0ABC96A18E22}"/>
              </a:ext>
            </a:extLst>
          </p:cNvPr>
          <p:cNvPicPr>
            <a:picLocks noChangeAspect="1"/>
          </p:cNvPicPr>
          <p:nvPr/>
        </p:nvPicPr>
        <p:blipFill>
          <a:blip r:embed="rId11"/>
          <a:stretch>
            <a:fillRect/>
          </a:stretch>
        </p:blipFill>
        <p:spPr>
          <a:xfrm>
            <a:off x="30471679" y="6508681"/>
            <a:ext cx="3080509" cy="781622"/>
          </a:xfrm>
          <a:prstGeom prst="rect">
            <a:avLst/>
          </a:prstGeom>
        </p:spPr>
      </p:pic>
      <p:pic>
        <p:nvPicPr>
          <p:cNvPr id="75" name="Picture 74" descr="Diagram&#10;&#10;Description automatically generated">
            <a:extLst>
              <a:ext uri="{FF2B5EF4-FFF2-40B4-BE49-F238E27FC236}">
                <a16:creationId xmlns:a16="http://schemas.microsoft.com/office/drawing/2014/main" id="{7AF544BF-25DA-8340-837C-4F77925FB43F}"/>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2225072" y="12591933"/>
            <a:ext cx="6305657" cy="2057165"/>
          </a:xfrm>
          <a:prstGeom prst="rect">
            <a:avLst/>
          </a:prstGeom>
        </p:spPr>
      </p:pic>
      <p:pic>
        <p:nvPicPr>
          <p:cNvPr id="77" name="Picture 76" descr="Text&#10;&#10;Description automatically generated">
            <a:extLst>
              <a:ext uri="{FF2B5EF4-FFF2-40B4-BE49-F238E27FC236}">
                <a16:creationId xmlns:a16="http://schemas.microsoft.com/office/drawing/2014/main" id="{A7619F4F-5FF4-6547-A4DC-6EEF727C0853}"/>
              </a:ext>
            </a:extLst>
          </p:cNvPr>
          <p:cNvPicPr>
            <a:picLocks noChangeAspect="1"/>
          </p:cNvPicPr>
          <p:nvPr/>
        </p:nvPicPr>
        <p:blipFill>
          <a:blip r:embed="rId13"/>
          <a:stretch>
            <a:fillRect/>
          </a:stretch>
        </p:blipFill>
        <p:spPr>
          <a:xfrm>
            <a:off x="38645032" y="6691355"/>
            <a:ext cx="8208495" cy="2927060"/>
          </a:xfrm>
          <a:prstGeom prst="rect">
            <a:avLst/>
          </a:prstGeom>
        </p:spPr>
      </p:pic>
      <p:pic>
        <p:nvPicPr>
          <p:cNvPr id="79" name="Picture 78" descr="A person in a suit and tie&#10;&#10;Description automatically generated with medium confidence">
            <a:extLst>
              <a:ext uri="{FF2B5EF4-FFF2-40B4-BE49-F238E27FC236}">
                <a16:creationId xmlns:a16="http://schemas.microsoft.com/office/drawing/2014/main" id="{E2FB72E1-DC11-284B-BBDB-1721B7C8DF5E}"/>
              </a:ext>
            </a:extLst>
          </p:cNvPr>
          <p:cNvPicPr>
            <a:picLocks noChangeAspect="1"/>
          </p:cNvPicPr>
          <p:nvPr/>
        </p:nvPicPr>
        <p:blipFill rotWithShape="1">
          <a:blip r:embed="rId14">
            <a:extLst>
              <a:ext uri="{BEBA8EAE-BF5A-486C-A8C5-ECC9F3942E4B}">
                <a14:imgProps xmlns:a14="http://schemas.microsoft.com/office/drawing/2010/main">
                  <a14:imgLayer r:embed="rId15">
                    <a14:imgEffect>
                      <a14:colorTemperature colorTemp="5900"/>
                    </a14:imgEffect>
                  </a14:imgLayer>
                </a14:imgProps>
              </a:ext>
            </a:extLst>
          </a:blip>
          <a:srcRect l="10816" t="10156" r="12030" b="12691"/>
          <a:stretch/>
        </p:blipFill>
        <p:spPr>
          <a:xfrm>
            <a:off x="47212729" y="4282276"/>
            <a:ext cx="3600888" cy="5435303"/>
          </a:xfrm>
          <a:prstGeom prst="rect">
            <a:avLst/>
          </a:prstGeom>
        </p:spPr>
      </p:pic>
    </p:spTree>
    <p:extLst>
      <p:ext uri="{BB962C8B-B14F-4D97-AF65-F5344CB8AC3E}">
        <p14:creationId xmlns:p14="http://schemas.microsoft.com/office/powerpoint/2010/main" val="27249869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2048</TotalTime>
  <Words>1571</Words>
  <Application>Microsoft Macintosh PowerPoint</Application>
  <PresentationFormat>Custom</PresentationFormat>
  <Paragraphs>155</Paragraphs>
  <Slides>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vt:i4>
      </vt:variant>
    </vt:vector>
  </HeadingPairs>
  <TitlesOfParts>
    <vt:vector size="10" baseType="lpstr">
      <vt:lpstr>Arial</vt:lpstr>
      <vt:lpstr>Calibri</vt:lpstr>
      <vt:lpstr>Calibri Light</vt:lpstr>
      <vt:lpstr>Cambria</vt:lpstr>
      <vt:lpstr>Cambria Math</vt:lpstr>
      <vt:lpstr>Garamond</vt:lpstr>
      <vt:lpstr>Times New Roman</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Isaiah Mumaw</dc:creator>
  <cp:lastModifiedBy>Isaiah Mumaw</cp:lastModifiedBy>
  <cp:revision>27</cp:revision>
  <cp:lastPrinted>2021-10-12T14:40:32Z</cp:lastPrinted>
  <dcterms:created xsi:type="dcterms:W3CDTF">2021-10-06T15:30:25Z</dcterms:created>
  <dcterms:modified xsi:type="dcterms:W3CDTF">2022-04-21T17:18:08Z</dcterms:modified>
</cp:coreProperties>
</file>